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36180713" cy="51120675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4" d="100"/>
          <a:sy n="44" d="100"/>
        </p:scale>
        <p:origin x="-7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3554" y="8366281"/>
            <a:ext cx="30753606" cy="17797568"/>
          </a:xfrm>
        </p:spPr>
        <p:txBody>
          <a:bodyPr anchor="b"/>
          <a:lstStyle>
            <a:lvl1pPr algn="ctr">
              <a:defRPr sz="237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2589" y="26850192"/>
            <a:ext cx="27135535" cy="12342326"/>
          </a:xfrm>
        </p:spPr>
        <p:txBody>
          <a:bodyPr/>
          <a:lstStyle>
            <a:lvl1pPr marL="0" indent="0" algn="ctr">
              <a:buNone/>
              <a:defRPr sz="9496"/>
            </a:lvl1pPr>
            <a:lvl2pPr marL="1809049" indent="0" algn="ctr">
              <a:buNone/>
              <a:defRPr sz="7914"/>
            </a:lvl2pPr>
            <a:lvl3pPr marL="3618098" indent="0" algn="ctr">
              <a:buNone/>
              <a:defRPr sz="7122"/>
            </a:lvl3pPr>
            <a:lvl4pPr marL="5427147" indent="0" algn="ctr">
              <a:buNone/>
              <a:defRPr sz="6331"/>
            </a:lvl4pPr>
            <a:lvl5pPr marL="7236196" indent="0" algn="ctr">
              <a:buNone/>
              <a:defRPr sz="6331"/>
            </a:lvl5pPr>
            <a:lvl6pPr marL="9045245" indent="0" algn="ctr">
              <a:buNone/>
              <a:defRPr sz="6331"/>
            </a:lvl6pPr>
            <a:lvl7pPr marL="10854294" indent="0" algn="ctr">
              <a:buNone/>
              <a:defRPr sz="6331"/>
            </a:lvl7pPr>
            <a:lvl8pPr marL="12663343" indent="0" algn="ctr">
              <a:buNone/>
              <a:defRPr sz="6331"/>
            </a:lvl8pPr>
            <a:lvl9pPr marL="14472392" indent="0" algn="ctr">
              <a:buNone/>
              <a:defRPr sz="6331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23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47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891825" y="2721703"/>
            <a:ext cx="7801466" cy="433224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87426" y="2721703"/>
            <a:ext cx="22952140" cy="433224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8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81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582" y="12744683"/>
            <a:ext cx="31205865" cy="21264777"/>
          </a:xfrm>
        </p:spPr>
        <p:txBody>
          <a:bodyPr anchor="b"/>
          <a:lstStyle>
            <a:lvl1pPr>
              <a:defRPr sz="237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582" y="34210633"/>
            <a:ext cx="31205865" cy="11182644"/>
          </a:xfrm>
        </p:spPr>
        <p:txBody>
          <a:bodyPr/>
          <a:lstStyle>
            <a:lvl1pPr marL="0" indent="0">
              <a:buNone/>
              <a:defRPr sz="9496">
                <a:solidFill>
                  <a:schemeClr val="tx1"/>
                </a:solidFill>
              </a:defRPr>
            </a:lvl1pPr>
            <a:lvl2pPr marL="1809049" indent="0">
              <a:buNone/>
              <a:defRPr sz="7914">
                <a:solidFill>
                  <a:schemeClr val="tx1">
                    <a:tint val="75000"/>
                  </a:schemeClr>
                </a:solidFill>
              </a:defRPr>
            </a:lvl2pPr>
            <a:lvl3pPr marL="3618098" indent="0">
              <a:buNone/>
              <a:defRPr sz="7122">
                <a:solidFill>
                  <a:schemeClr val="tx1">
                    <a:tint val="75000"/>
                  </a:schemeClr>
                </a:solidFill>
              </a:defRPr>
            </a:lvl3pPr>
            <a:lvl4pPr marL="5427147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4pPr>
            <a:lvl5pPr marL="7236196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5pPr>
            <a:lvl6pPr marL="9045245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6pPr>
            <a:lvl7pPr marL="10854294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7pPr>
            <a:lvl8pPr marL="12663343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8pPr>
            <a:lvl9pPr marL="14472392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16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87424" y="13608513"/>
            <a:ext cx="15376803" cy="32435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16486" y="13608513"/>
            <a:ext cx="15376803" cy="32435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1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7" y="2721714"/>
            <a:ext cx="31205865" cy="98809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2141" y="12531669"/>
            <a:ext cx="15306135" cy="6141577"/>
          </a:xfrm>
        </p:spPr>
        <p:txBody>
          <a:bodyPr anchor="b"/>
          <a:lstStyle>
            <a:lvl1pPr marL="0" indent="0">
              <a:buNone/>
              <a:defRPr sz="9496" b="1"/>
            </a:lvl1pPr>
            <a:lvl2pPr marL="1809049" indent="0">
              <a:buNone/>
              <a:defRPr sz="7914" b="1"/>
            </a:lvl2pPr>
            <a:lvl3pPr marL="3618098" indent="0">
              <a:buNone/>
              <a:defRPr sz="7122" b="1"/>
            </a:lvl3pPr>
            <a:lvl4pPr marL="5427147" indent="0">
              <a:buNone/>
              <a:defRPr sz="6331" b="1"/>
            </a:lvl4pPr>
            <a:lvl5pPr marL="7236196" indent="0">
              <a:buNone/>
              <a:defRPr sz="6331" b="1"/>
            </a:lvl5pPr>
            <a:lvl6pPr marL="9045245" indent="0">
              <a:buNone/>
              <a:defRPr sz="6331" b="1"/>
            </a:lvl6pPr>
            <a:lvl7pPr marL="10854294" indent="0">
              <a:buNone/>
              <a:defRPr sz="6331" b="1"/>
            </a:lvl7pPr>
            <a:lvl8pPr marL="12663343" indent="0">
              <a:buNone/>
              <a:defRPr sz="6331" b="1"/>
            </a:lvl8pPr>
            <a:lvl9pPr marL="14472392" indent="0">
              <a:buNone/>
              <a:defRPr sz="633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2141" y="18673247"/>
            <a:ext cx="15306135" cy="2746553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316488" y="12531669"/>
            <a:ext cx="15381516" cy="6141577"/>
          </a:xfrm>
        </p:spPr>
        <p:txBody>
          <a:bodyPr anchor="b"/>
          <a:lstStyle>
            <a:lvl1pPr marL="0" indent="0">
              <a:buNone/>
              <a:defRPr sz="9496" b="1"/>
            </a:lvl1pPr>
            <a:lvl2pPr marL="1809049" indent="0">
              <a:buNone/>
              <a:defRPr sz="7914" b="1"/>
            </a:lvl2pPr>
            <a:lvl3pPr marL="3618098" indent="0">
              <a:buNone/>
              <a:defRPr sz="7122" b="1"/>
            </a:lvl3pPr>
            <a:lvl4pPr marL="5427147" indent="0">
              <a:buNone/>
              <a:defRPr sz="6331" b="1"/>
            </a:lvl4pPr>
            <a:lvl5pPr marL="7236196" indent="0">
              <a:buNone/>
              <a:defRPr sz="6331" b="1"/>
            </a:lvl5pPr>
            <a:lvl6pPr marL="9045245" indent="0">
              <a:buNone/>
              <a:defRPr sz="6331" b="1"/>
            </a:lvl6pPr>
            <a:lvl7pPr marL="10854294" indent="0">
              <a:buNone/>
              <a:defRPr sz="6331" b="1"/>
            </a:lvl7pPr>
            <a:lvl8pPr marL="12663343" indent="0">
              <a:buNone/>
              <a:defRPr sz="6331" b="1"/>
            </a:lvl8pPr>
            <a:lvl9pPr marL="14472392" indent="0">
              <a:buNone/>
              <a:defRPr sz="633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316488" y="18673247"/>
            <a:ext cx="15381516" cy="2746553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8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867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29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6" y="3408045"/>
            <a:ext cx="11669222" cy="11928158"/>
          </a:xfrm>
        </p:spPr>
        <p:txBody>
          <a:bodyPr anchor="b"/>
          <a:lstStyle>
            <a:lvl1pPr>
              <a:defRPr sz="1266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81516" y="7360442"/>
            <a:ext cx="18316486" cy="36328813"/>
          </a:xfrm>
        </p:spPr>
        <p:txBody>
          <a:bodyPr/>
          <a:lstStyle>
            <a:lvl1pPr>
              <a:defRPr sz="12662"/>
            </a:lvl1pPr>
            <a:lvl2pPr>
              <a:defRPr sz="11079"/>
            </a:lvl2pPr>
            <a:lvl3pPr>
              <a:defRPr sz="9496"/>
            </a:lvl3pPr>
            <a:lvl4pPr>
              <a:defRPr sz="7914"/>
            </a:lvl4pPr>
            <a:lvl5pPr>
              <a:defRPr sz="7914"/>
            </a:lvl5pPr>
            <a:lvl6pPr>
              <a:defRPr sz="7914"/>
            </a:lvl6pPr>
            <a:lvl7pPr>
              <a:defRPr sz="7914"/>
            </a:lvl7pPr>
            <a:lvl8pPr>
              <a:defRPr sz="7914"/>
            </a:lvl8pPr>
            <a:lvl9pPr>
              <a:defRPr sz="791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2136" y="15336203"/>
            <a:ext cx="11669222" cy="28412212"/>
          </a:xfrm>
        </p:spPr>
        <p:txBody>
          <a:bodyPr/>
          <a:lstStyle>
            <a:lvl1pPr marL="0" indent="0">
              <a:buNone/>
              <a:defRPr sz="6331"/>
            </a:lvl1pPr>
            <a:lvl2pPr marL="1809049" indent="0">
              <a:buNone/>
              <a:defRPr sz="5540"/>
            </a:lvl2pPr>
            <a:lvl3pPr marL="3618098" indent="0">
              <a:buNone/>
              <a:defRPr sz="4748"/>
            </a:lvl3pPr>
            <a:lvl4pPr marL="5427147" indent="0">
              <a:buNone/>
              <a:defRPr sz="3957"/>
            </a:lvl4pPr>
            <a:lvl5pPr marL="7236196" indent="0">
              <a:buNone/>
              <a:defRPr sz="3957"/>
            </a:lvl5pPr>
            <a:lvl6pPr marL="9045245" indent="0">
              <a:buNone/>
              <a:defRPr sz="3957"/>
            </a:lvl6pPr>
            <a:lvl7pPr marL="10854294" indent="0">
              <a:buNone/>
              <a:defRPr sz="3957"/>
            </a:lvl7pPr>
            <a:lvl8pPr marL="12663343" indent="0">
              <a:buNone/>
              <a:defRPr sz="3957"/>
            </a:lvl8pPr>
            <a:lvl9pPr marL="14472392" indent="0">
              <a:buNone/>
              <a:defRPr sz="39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61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6" y="3408045"/>
            <a:ext cx="11669222" cy="11928158"/>
          </a:xfrm>
        </p:spPr>
        <p:txBody>
          <a:bodyPr anchor="b"/>
          <a:lstStyle>
            <a:lvl1pPr>
              <a:defRPr sz="1266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81516" y="7360442"/>
            <a:ext cx="18316486" cy="36328813"/>
          </a:xfrm>
        </p:spPr>
        <p:txBody>
          <a:bodyPr anchor="t"/>
          <a:lstStyle>
            <a:lvl1pPr marL="0" indent="0">
              <a:buNone/>
              <a:defRPr sz="12662"/>
            </a:lvl1pPr>
            <a:lvl2pPr marL="1809049" indent="0">
              <a:buNone/>
              <a:defRPr sz="11079"/>
            </a:lvl2pPr>
            <a:lvl3pPr marL="3618098" indent="0">
              <a:buNone/>
              <a:defRPr sz="9496"/>
            </a:lvl3pPr>
            <a:lvl4pPr marL="5427147" indent="0">
              <a:buNone/>
              <a:defRPr sz="7914"/>
            </a:lvl4pPr>
            <a:lvl5pPr marL="7236196" indent="0">
              <a:buNone/>
              <a:defRPr sz="7914"/>
            </a:lvl5pPr>
            <a:lvl6pPr marL="9045245" indent="0">
              <a:buNone/>
              <a:defRPr sz="7914"/>
            </a:lvl6pPr>
            <a:lvl7pPr marL="10854294" indent="0">
              <a:buNone/>
              <a:defRPr sz="7914"/>
            </a:lvl7pPr>
            <a:lvl8pPr marL="12663343" indent="0">
              <a:buNone/>
              <a:defRPr sz="7914"/>
            </a:lvl8pPr>
            <a:lvl9pPr marL="14472392" indent="0">
              <a:buNone/>
              <a:defRPr sz="791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2136" y="15336203"/>
            <a:ext cx="11669222" cy="28412212"/>
          </a:xfrm>
        </p:spPr>
        <p:txBody>
          <a:bodyPr/>
          <a:lstStyle>
            <a:lvl1pPr marL="0" indent="0">
              <a:buNone/>
              <a:defRPr sz="6331"/>
            </a:lvl1pPr>
            <a:lvl2pPr marL="1809049" indent="0">
              <a:buNone/>
              <a:defRPr sz="5540"/>
            </a:lvl2pPr>
            <a:lvl3pPr marL="3618098" indent="0">
              <a:buNone/>
              <a:defRPr sz="4748"/>
            </a:lvl3pPr>
            <a:lvl4pPr marL="5427147" indent="0">
              <a:buNone/>
              <a:defRPr sz="3957"/>
            </a:lvl4pPr>
            <a:lvl5pPr marL="7236196" indent="0">
              <a:buNone/>
              <a:defRPr sz="3957"/>
            </a:lvl5pPr>
            <a:lvl6pPr marL="9045245" indent="0">
              <a:buNone/>
              <a:defRPr sz="3957"/>
            </a:lvl6pPr>
            <a:lvl7pPr marL="10854294" indent="0">
              <a:buNone/>
              <a:defRPr sz="3957"/>
            </a:lvl7pPr>
            <a:lvl8pPr marL="12663343" indent="0">
              <a:buNone/>
              <a:defRPr sz="3957"/>
            </a:lvl8pPr>
            <a:lvl9pPr marL="14472392" indent="0">
              <a:buNone/>
              <a:defRPr sz="39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63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87424" y="2721714"/>
            <a:ext cx="31205865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7424" y="13608513"/>
            <a:ext cx="31205865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87424" y="47381303"/>
            <a:ext cx="814066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84861" y="47381303"/>
            <a:ext cx="12210991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552629" y="47381303"/>
            <a:ext cx="814066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45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18098" rtl="0" eaLnBrk="1" latinLnBrk="0" hangingPunct="1">
        <a:lnSpc>
          <a:spcPct val="90000"/>
        </a:lnSpc>
        <a:spcBef>
          <a:spcPct val="0"/>
        </a:spcBef>
        <a:buNone/>
        <a:defRPr sz="174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4524" indent="-904524" algn="l" defTabSz="3618098" rtl="0" eaLnBrk="1" latinLnBrk="0" hangingPunct="1">
        <a:lnSpc>
          <a:spcPct val="90000"/>
        </a:lnSpc>
        <a:spcBef>
          <a:spcPts val="3957"/>
        </a:spcBef>
        <a:buFont typeface="Arial" panose="020B0604020202020204" pitchFamily="34" charset="0"/>
        <a:buChar char="•"/>
        <a:defRPr sz="11079" kern="1200">
          <a:solidFill>
            <a:schemeClr val="tx1"/>
          </a:solidFill>
          <a:latin typeface="+mn-lt"/>
          <a:ea typeface="+mn-ea"/>
          <a:cs typeface="+mn-cs"/>
        </a:defRPr>
      </a:lvl1pPr>
      <a:lvl2pPr marL="2713573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9496" kern="1200">
          <a:solidFill>
            <a:schemeClr val="tx1"/>
          </a:solidFill>
          <a:latin typeface="+mn-lt"/>
          <a:ea typeface="+mn-ea"/>
          <a:cs typeface="+mn-cs"/>
        </a:defRPr>
      </a:lvl2pPr>
      <a:lvl3pPr marL="4522622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914" kern="1200">
          <a:solidFill>
            <a:schemeClr val="tx1"/>
          </a:solidFill>
          <a:latin typeface="+mn-lt"/>
          <a:ea typeface="+mn-ea"/>
          <a:cs typeface="+mn-cs"/>
        </a:defRPr>
      </a:lvl3pPr>
      <a:lvl4pPr marL="6331671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4pPr>
      <a:lvl5pPr marL="8140720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5pPr>
      <a:lvl6pPr marL="9949769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6pPr>
      <a:lvl7pPr marL="11758818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7pPr>
      <a:lvl8pPr marL="13567867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8pPr>
      <a:lvl9pPr marL="15376916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1pPr>
      <a:lvl2pPr marL="1809049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2pPr>
      <a:lvl3pPr marL="3618098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3pPr>
      <a:lvl4pPr marL="5427147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4pPr>
      <a:lvl5pPr marL="7236196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5pPr>
      <a:lvl6pPr marL="9045245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6pPr>
      <a:lvl7pPr marL="10854294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7pPr>
      <a:lvl8pPr marL="12663343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8pPr>
      <a:lvl9pPr marL="14472392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238E63B-8A78-4834-89E9-8CC515CFC12A}"/>
              </a:ext>
            </a:extLst>
          </p:cNvPr>
          <p:cNvSpPr txBox="1"/>
          <p:nvPr/>
        </p:nvSpPr>
        <p:spPr>
          <a:xfrm>
            <a:off x="881743" y="705852"/>
            <a:ext cx="34755795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 предоставления мер государственной поддержки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правительства Воронежской области от 28.12.2019 № 1325 «Об утверждении Порядка предоставления субсидии из областного бюджета сельскохозяйственным товаропроизводителям (за исключением граждан, ведущих личное подсобное хозяйство, и сельскохозяйственных кредитных потребительских кооперативов) на поддержку племенного животноводства»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получение субсидии имеют  сельскохозяйственные товаропроизводители: за счет ассигнований, предусмотренных в областной бюджет, и ассигнований, поступивших в областной бюджет из федерального бюджета, на племенное маточное поголовье сельскохозяйственных животных, - получатели субсидии, включенные в перечень, утверждаемый Департаментом по согласованию с Министерством сельского хозяйства РФ; за счет ассигнований, предусмотренных в областном бюджете, и ассигнований, поступивших в областной бюджет из федерального бюджета, на племенных быков-производителей, - получатели субсидии, включенные в перечень, утверждаемый Департаментом по согласованию с Министерством сельского хозяйства РФ; за счет ассигнований, предусмотренных в областном бюджете на племенное маточное поголовье сельскохозяйственных животных (кроме крупного рогатого скота), - получатели субсидии, не включенные в перечень, утверждаемый Департаментом по согласованию с Министерством сельского хозяйства РФ, при условии наличия реализации в текущем году племенного молодняка и (или) увеличения племенного маточного поголовья не менее чем на 10% от маточного поголовья (за исключением птицеводства) по отношению к уровню предшествующего года (кроме крупного рогатого скота); за счет ассигнований, предусмотренных в областном бюджете на племенное поголовье молодняка сельскохозяйственных животных, - получатели субсидии, включенные в перечень, утверждаемый Департаментом по согласованию с Министерством сельского хозяйства РФ, и соответствующие требованиям, установленным пунктом 6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Порядка*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EA1BF4D-8027-418C-957C-253DAE49906F}"/>
              </a:ext>
            </a:extLst>
          </p:cNvPr>
          <p:cNvSpPr/>
          <p:nvPr/>
        </p:nvSpPr>
        <p:spPr>
          <a:xfrm>
            <a:off x="4833257" y="7782437"/>
            <a:ext cx="26484942" cy="14687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департаментом аграрной политики Воронежской области объявления о проведении отбора на  Едином портале бюджетной системы Российской Федерации в информационно-телекоммуникационной сети «Интернет», а также в информационной системе «Портал Воронежской области в сети Интернет» на странице Департамента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A91EA7F-9486-4D7D-A663-27381B9514E2}"/>
              </a:ext>
            </a:extLst>
          </p:cNvPr>
          <p:cNvSpPr/>
          <p:nvPr/>
        </p:nvSpPr>
        <p:spPr>
          <a:xfrm>
            <a:off x="4862514" y="10086059"/>
            <a:ext cx="26484943" cy="47084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участником отбора в Департамент в срок, установленный Департаментом в объявлении о проведении отбора, заявки на участие в отборе по форме согласно приложению № 1 к Порядку с приложением документов, указанных в пункте 15 Порядка **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вправе представить документы через многофункциональный центр предоставления государственных и муниципальных услуг.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имеет право подать документы в электронном виде посредством использования системы подачи заявок на получение субсидии «Личный кабинет» (https://lk-apk.govvrn.ru/lk/auth). В случае подачи заявок с прилагаемыми документами в электронном виде посредством использования системы подачи заявок на получение субсидии «Личный кабинет» такие заявки и документы должны быть подписаны электронной подписью руководителя участника отбора.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вправе в любое время отозвать поданную заявку, внести изменения в поданную заявку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5A7CE8C5-C2FC-43A3-AC13-6A3BE2371AD5}"/>
              </a:ext>
            </a:extLst>
          </p:cNvPr>
          <p:cNvSpPr/>
          <p:nvPr/>
        </p:nvSpPr>
        <p:spPr>
          <a:xfrm>
            <a:off x="11266714" y="16062373"/>
            <a:ext cx="14238514" cy="8294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заявки Департаментом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6CACBCD1-C53C-45D8-8E96-FF73664A43CD}"/>
              </a:ext>
            </a:extLst>
          </p:cNvPr>
          <p:cNvSpPr/>
          <p:nvPr/>
        </p:nvSpPr>
        <p:spPr>
          <a:xfrm>
            <a:off x="11266714" y="17383243"/>
            <a:ext cx="14238514" cy="22485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Департаментом решения о принятии заявки к рассмотрению либо об отклонении заявки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срок не превышающий 10 рабочих дней после окончания срока приема документов)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AE144DF1-5D21-4D94-A4D4-AFA47B16202D}"/>
              </a:ext>
            </a:extLst>
          </p:cNvPr>
          <p:cNvSpPr/>
          <p:nvPr/>
        </p:nvSpPr>
        <p:spPr>
          <a:xfrm>
            <a:off x="5740634" y="20198578"/>
            <a:ext cx="9027417" cy="7208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заявки к рассмотрению 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58CD2913-40E4-4780-AA6A-98DBD61F09F6}"/>
              </a:ext>
            </a:extLst>
          </p:cNvPr>
          <p:cNvSpPr/>
          <p:nvPr/>
        </p:nvSpPr>
        <p:spPr>
          <a:xfrm>
            <a:off x="26680886" y="19174257"/>
            <a:ext cx="7903027" cy="89043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Отклонение заявки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для отклонения заявки участника отбора на стадии рассмотрения и оценки заявок являются: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участника отбора требованиям, установленным в пункте 5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представленных участником отбора заявок и документов требованиям к заявкам участников отбора, установленным в объявлении о проведении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недостоверность представленной участником отбора информации, в том числе информации о месте нахождения и адресе юридического лица;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подача участником отбора заявки после даты, определенной для подачи заявок.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89585078-1EC5-4E8A-8B93-B637977EDDE2}"/>
              </a:ext>
            </a:extLst>
          </p:cNvPr>
          <p:cNvSpPr/>
          <p:nvPr/>
        </p:nvSpPr>
        <p:spPr>
          <a:xfrm>
            <a:off x="26680885" y="29079679"/>
            <a:ext cx="7903027" cy="44087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о результатах рассмотрения заявок на Едином портале, а также в информационной системе «Портал Воронежской области в сети Интернет» на странице Департамента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принятия решения)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922587EF-6113-4648-8CC3-44C99236B388}"/>
              </a:ext>
            </a:extLst>
          </p:cNvPr>
          <p:cNvSpPr/>
          <p:nvPr/>
        </p:nvSpPr>
        <p:spPr>
          <a:xfrm>
            <a:off x="26680885" y="34689523"/>
            <a:ext cx="7903027" cy="3820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участника отбора о принятом решении 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рабочих дней со дня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решения)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B55505-E27A-4E34-A494-262DDEF2B122}"/>
              </a:ext>
            </a:extLst>
          </p:cNvPr>
          <p:cNvSpPr/>
          <p:nvPr/>
        </p:nvSpPr>
        <p:spPr>
          <a:xfrm>
            <a:off x="5786354" y="21683262"/>
            <a:ext cx="8981698" cy="23108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Запрос Департаментом документов, которые  находятся в распоряжении иных государственных органов,  в соответствии с пунктами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Порядка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003D915-ADFF-49BD-A6C3-4C493941A875}"/>
              </a:ext>
            </a:extLst>
          </p:cNvPr>
          <p:cNvSpPr/>
          <p:nvPr/>
        </p:nvSpPr>
        <p:spPr>
          <a:xfrm>
            <a:off x="5740634" y="24918285"/>
            <a:ext cx="9027417" cy="28888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Департаментом решения о предоставлении субсидии либо об отказе в ее предоставлении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срок, не превышающий 20 рабочих дней с даты подачи заявки)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70B27A7-4ACA-47B9-8382-AB8A9E45309D}"/>
              </a:ext>
            </a:extLst>
          </p:cNvPr>
          <p:cNvSpPr/>
          <p:nvPr/>
        </p:nvSpPr>
        <p:spPr>
          <a:xfrm>
            <a:off x="11069070" y="29128028"/>
            <a:ext cx="10074730" cy="104502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предоставлении субсидии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для отказа участнику отбора в предоставлении субсидии являются: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представленных участником отбора документов требованиям, определенным в пункте 15 Порядка, или непредставление (представление не в полном объеме) указанных документов;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установление факта недостоверности представленной участником отбора информации;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невыполнение целей и условий предоставления субсидии, установленных Порядком;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отказ получателя субсидии от заключения Соглашения;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уклонение получателя субсидии от заключения Соглашения в сроки, установленные пунктом 24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подача участником отбора заявки после даты, определенной для подачи заявок;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лимитов бюджетных обязательств на предоставление субсидии.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FD82481-D641-47F8-80E8-762EB6F34C7F}"/>
              </a:ext>
            </a:extLst>
          </p:cNvPr>
          <p:cNvSpPr/>
          <p:nvPr/>
        </p:nvSpPr>
        <p:spPr>
          <a:xfrm>
            <a:off x="11069070" y="45079856"/>
            <a:ext cx="10074730" cy="2383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участника отбора о принятом решении 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рабочих дней со дня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решения)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A518B71-1668-4676-9EB8-6C261402CAC5}"/>
              </a:ext>
            </a:extLst>
          </p:cNvPr>
          <p:cNvSpPr/>
          <p:nvPr/>
        </p:nvSpPr>
        <p:spPr>
          <a:xfrm>
            <a:off x="1143001" y="29075056"/>
            <a:ext cx="7380514" cy="28888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участника отбора в реестр получателей субсидии на оплату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субсидии рассчитывается в соответствии с пунктом 21 Порядка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F17C7CE-10F5-4C46-8FA1-DBB252C640D1}"/>
              </a:ext>
            </a:extLst>
          </p:cNvPr>
          <p:cNvSpPr/>
          <p:nvPr/>
        </p:nvSpPr>
        <p:spPr>
          <a:xfrm>
            <a:off x="1143001" y="37194421"/>
            <a:ext cx="7380514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участника отбора о принятом решении 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рабочих дней со дня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решения)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356C87D-E8B7-482C-AC02-83CE0FB91788}"/>
              </a:ext>
            </a:extLst>
          </p:cNvPr>
          <p:cNvSpPr/>
          <p:nvPr/>
        </p:nvSpPr>
        <p:spPr>
          <a:xfrm>
            <a:off x="1143001" y="40452285"/>
            <a:ext cx="7380514" cy="29721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Соглашения о предоставлении субсидии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10 рабочих дней с даты принятия решения) либо отказ участника отбора от заключения Соглашения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C53CE01-5A27-4FB8-80D3-84B9352AE7C3}"/>
              </a:ext>
            </a:extLst>
          </p:cNvPr>
          <p:cNvSpPr/>
          <p:nvPr/>
        </p:nvSpPr>
        <p:spPr>
          <a:xfrm>
            <a:off x="1175000" y="44094962"/>
            <a:ext cx="7380514" cy="2383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субсидии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 позднее 10-го рабочего дня, следующего за днем принятия решения о предоставлении субсидии)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A82C3D3-0647-44E1-AE9B-1AB767185693}"/>
              </a:ext>
            </a:extLst>
          </p:cNvPr>
          <p:cNvSpPr/>
          <p:nvPr/>
        </p:nvSpPr>
        <p:spPr>
          <a:xfrm>
            <a:off x="1143001" y="47149453"/>
            <a:ext cx="7380514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получателем субсидии отчета о достижении результатов предоставления субсидии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срок до 10 февраля года, следующего за годом получения субсидии) </a:t>
            </a:r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8B96C6C3-B25A-4B13-A9F2-E7BDA845C788}"/>
              </a:ext>
            </a:extLst>
          </p:cNvPr>
          <p:cNvSpPr/>
          <p:nvPr/>
        </p:nvSpPr>
        <p:spPr>
          <a:xfrm>
            <a:off x="8552771" y="41656662"/>
            <a:ext cx="947056" cy="1364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: вниз 20">
            <a:extLst>
              <a:ext uri="{FF2B5EF4-FFF2-40B4-BE49-F238E27FC236}">
                <a16:creationId xmlns:a16="http://schemas.microsoft.com/office/drawing/2014/main" id="{0A48571C-47B7-4636-B6E7-A182C488242C}"/>
              </a:ext>
            </a:extLst>
          </p:cNvPr>
          <p:cNvSpPr/>
          <p:nvPr/>
        </p:nvSpPr>
        <p:spPr>
          <a:xfrm flipH="1">
            <a:off x="18052865" y="9256657"/>
            <a:ext cx="45719" cy="851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: вниз 22">
            <a:extLst>
              <a:ext uri="{FF2B5EF4-FFF2-40B4-BE49-F238E27FC236}">
                <a16:creationId xmlns:a16="http://schemas.microsoft.com/office/drawing/2014/main" id="{31886BD2-7A88-49FC-8F68-6CFE1ABDCDB7}"/>
              </a:ext>
            </a:extLst>
          </p:cNvPr>
          <p:cNvSpPr/>
          <p:nvPr/>
        </p:nvSpPr>
        <p:spPr>
          <a:xfrm>
            <a:off x="18052867" y="14866614"/>
            <a:ext cx="45719" cy="11957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: вниз 23">
            <a:extLst>
              <a:ext uri="{FF2B5EF4-FFF2-40B4-BE49-F238E27FC236}">
                <a16:creationId xmlns:a16="http://schemas.microsoft.com/office/drawing/2014/main" id="{E89C4D1B-FD9B-4CF0-9866-1B34F4FA1F3C}"/>
              </a:ext>
            </a:extLst>
          </p:cNvPr>
          <p:cNvSpPr/>
          <p:nvPr/>
        </p:nvSpPr>
        <p:spPr>
          <a:xfrm flipH="1">
            <a:off x="18052868" y="16918105"/>
            <a:ext cx="45719" cy="465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: вниз 26">
            <a:extLst>
              <a:ext uri="{FF2B5EF4-FFF2-40B4-BE49-F238E27FC236}">
                <a16:creationId xmlns:a16="http://schemas.microsoft.com/office/drawing/2014/main" id="{B2765DE1-5CCD-4910-8476-EB6E2FF537CC}"/>
              </a:ext>
            </a:extLst>
          </p:cNvPr>
          <p:cNvSpPr/>
          <p:nvPr/>
        </p:nvSpPr>
        <p:spPr>
          <a:xfrm>
            <a:off x="10172700" y="20945710"/>
            <a:ext cx="45719" cy="6915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: вниз 27">
            <a:extLst>
              <a:ext uri="{FF2B5EF4-FFF2-40B4-BE49-F238E27FC236}">
                <a16:creationId xmlns:a16="http://schemas.microsoft.com/office/drawing/2014/main" id="{95DAC2AC-5742-4049-86A2-E928FB22C05B}"/>
              </a:ext>
            </a:extLst>
          </p:cNvPr>
          <p:cNvSpPr/>
          <p:nvPr/>
        </p:nvSpPr>
        <p:spPr>
          <a:xfrm>
            <a:off x="10172700" y="23994071"/>
            <a:ext cx="45719" cy="9242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: вниз 32">
            <a:extLst>
              <a:ext uri="{FF2B5EF4-FFF2-40B4-BE49-F238E27FC236}">
                <a16:creationId xmlns:a16="http://schemas.microsoft.com/office/drawing/2014/main" id="{6071A923-2A70-4B99-8557-189B4EF522C4}"/>
              </a:ext>
            </a:extLst>
          </p:cNvPr>
          <p:cNvSpPr/>
          <p:nvPr/>
        </p:nvSpPr>
        <p:spPr>
          <a:xfrm flipH="1">
            <a:off x="16119565" y="39626665"/>
            <a:ext cx="108616" cy="9271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: вниз 33">
            <a:extLst>
              <a:ext uri="{FF2B5EF4-FFF2-40B4-BE49-F238E27FC236}">
                <a16:creationId xmlns:a16="http://schemas.microsoft.com/office/drawing/2014/main" id="{C75DF590-1516-44AB-B9A5-B5507A7AF1F4}"/>
              </a:ext>
            </a:extLst>
          </p:cNvPr>
          <p:cNvSpPr/>
          <p:nvPr/>
        </p:nvSpPr>
        <p:spPr>
          <a:xfrm flipH="1">
            <a:off x="4449278" y="36611920"/>
            <a:ext cx="91437" cy="6054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: вниз 34">
            <a:extLst>
              <a:ext uri="{FF2B5EF4-FFF2-40B4-BE49-F238E27FC236}">
                <a16:creationId xmlns:a16="http://schemas.microsoft.com/office/drawing/2014/main" id="{37CFA3E3-11EF-43E8-AA7E-632302631A84}"/>
              </a:ext>
            </a:extLst>
          </p:cNvPr>
          <p:cNvSpPr/>
          <p:nvPr/>
        </p:nvSpPr>
        <p:spPr>
          <a:xfrm>
            <a:off x="4506164" y="39709022"/>
            <a:ext cx="45719" cy="725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: вниз 37">
            <a:extLst>
              <a:ext uri="{FF2B5EF4-FFF2-40B4-BE49-F238E27FC236}">
                <a16:creationId xmlns:a16="http://schemas.microsoft.com/office/drawing/2014/main" id="{DE353881-F4C6-45B5-ABE0-6C80C2D306E6}"/>
              </a:ext>
            </a:extLst>
          </p:cNvPr>
          <p:cNvSpPr/>
          <p:nvPr/>
        </p:nvSpPr>
        <p:spPr>
          <a:xfrm>
            <a:off x="4506165" y="46496312"/>
            <a:ext cx="45719" cy="6531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: вниз 40">
            <a:extLst>
              <a:ext uri="{FF2B5EF4-FFF2-40B4-BE49-F238E27FC236}">
                <a16:creationId xmlns:a16="http://schemas.microsoft.com/office/drawing/2014/main" id="{23AE8F03-CEF2-4803-8FB0-434E113CBDE5}"/>
              </a:ext>
            </a:extLst>
          </p:cNvPr>
          <p:cNvSpPr/>
          <p:nvPr/>
        </p:nvSpPr>
        <p:spPr>
          <a:xfrm rot="5400000">
            <a:off x="5072095" y="25595805"/>
            <a:ext cx="45719" cy="12456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: вниз 41">
            <a:extLst>
              <a:ext uri="{FF2B5EF4-FFF2-40B4-BE49-F238E27FC236}">
                <a16:creationId xmlns:a16="http://schemas.microsoft.com/office/drawing/2014/main" id="{2382AEB2-DFE4-425A-AF5B-E5C05C9B3D3E}"/>
              </a:ext>
            </a:extLst>
          </p:cNvPr>
          <p:cNvSpPr/>
          <p:nvPr/>
        </p:nvSpPr>
        <p:spPr>
          <a:xfrm>
            <a:off x="4449277" y="26241483"/>
            <a:ext cx="45719" cy="27689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: вправо 42">
            <a:extLst>
              <a:ext uri="{FF2B5EF4-FFF2-40B4-BE49-F238E27FC236}">
                <a16:creationId xmlns:a16="http://schemas.microsoft.com/office/drawing/2014/main" id="{F47905F9-5029-4CFB-BC4C-C6D3C870C9F6}"/>
              </a:ext>
            </a:extLst>
          </p:cNvPr>
          <p:cNvSpPr/>
          <p:nvPr/>
        </p:nvSpPr>
        <p:spPr>
          <a:xfrm>
            <a:off x="14813770" y="26218624"/>
            <a:ext cx="141441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: вниз 43">
            <a:extLst>
              <a:ext uri="{FF2B5EF4-FFF2-40B4-BE49-F238E27FC236}">
                <a16:creationId xmlns:a16="http://schemas.microsoft.com/office/drawing/2014/main" id="{2BA274C7-A709-495D-9779-631D2489CD12}"/>
              </a:ext>
            </a:extLst>
          </p:cNvPr>
          <p:cNvSpPr/>
          <p:nvPr/>
        </p:nvSpPr>
        <p:spPr>
          <a:xfrm flipH="1">
            <a:off x="16146311" y="26264343"/>
            <a:ext cx="127590" cy="28153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: вниз 44">
            <a:extLst>
              <a:ext uri="{FF2B5EF4-FFF2-40B4-BE49-F238E27FC236}">
                <a16:creationId xmlns:a16="http://schemas.microsoft.com/office/drawing/2014/main" id="{F959A653-6FEF-4092-AD16-B4E9ECFD2A68}"/>
              </a:ext>
            </a:extLst>
          </p:cNvPr>
          <p:cNvSpPr/>
          <p:nvPr/>
        </p:nvSpPr>
        <p:spPr>
          <a:xfrm>
            <a:off x="10195559" y="16702770"/>
            <a:ext cx="45719" cy="33187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: вправо 50">
            <a:extLst>
              <a:ext uri="{FF2B5EF4-FFF2-40B4-BE49-F238E27FC236}">
                <a16:creationId xmlns:a16="http://schemas.microsoft.com/office/drawing/2014/main" id="{1E38F44B-AE35-476A-A20C-49B0BAEC66EB}"/>
              </a:ext>
            </a:extLst>
          </p:cNvPr>
          <p:cNvSpPr/>
          <p:nvPr/>
        </p:nvSpPr>
        <p:spPr>
          <a:xfrm rot="10800000">
            <a:off x="10241278" y="16655358"/>
            <a:ext cx="1025436" cy="47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: вправо 51">
            <a:extLst>
              <a:ext uri="{FF2B5EF4-FFF2-40B4-BE49-F238E27FC236}">
                <a16:creationId xmlns:a16="http://schemas.microsoft.com/office/drawing/2014/main" id="{C3499973-C509-4348-BA77-31F20C6EA8EF}"/>
              </a:ext>
            </a:extLst>
          </p:cNvPr>
          <p:cNvSpPr/>
          <p:nvPr/>
        </p:nvSpPr>
        <p:spPr>
          <a:xfrm flipV="1">
            <a:off x="25505228" y="16702769"/>
            <a:ext cx="5105515" cy="47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: вниз 52">
            <a:extLst>
              <a:ext uri="{FF2B5EF4-FFF2-40B4-BE49-F238E27FC236}">
                <a16:creationId xmlns:a16="http://schemas.microsoft.com/office/drawing/2014/main" id="{646BB351-C4A7-4055-A91E-36EB5F12004A}"/>
              </a:ext>
            </a:extLst>
          </p:cNvPr>
          <p:cNvSpPr/>
          <p:nvPr/>
        </p:nvSpPr>
        <p:spPr>
          <a:xfrm>
            <a:off x="30610744" y="28078577"/>
            <a:ext cx="45719" cy="10011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: вниз 53">
            <a:extLst>
              <a:ext uri="{FF2B5EF4-FFF2-40B4-BE49-F238E27FC236}">
                <a16:creationId xmlns:a16="http://schemas.microsoft.com/office/drawing/2014/main" id="{9AD41E40-2D62-44C6-A0E5-8F0885B698B8}"/>
              </a:ext>
            </a:extLst>
          </p:cNvPr>
          <p:cNvSpPr/>
          <p:nvPr/>
        </p:nvSpPr>
        <p:spPr>
          <a:xfrm>
            <a:off x="30656463" y="33488393"/>
            <a:ext cx="45719" cy="12011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: вниз 54">
            <a:extLst>
              <a:ext uri="{FF2B5EF4-FFF2-40B4-BE49-F238E27FC236}">
                <a16:creationId xmlns:a16="http://schemas.microsoft.com/office/drawing/2014/main" id="{4E8CCB51-E239-4322-BB4E-0B1116F25677}"/>
              </a:ext>
            </a:extLst>
          </p:cNvPr>
          <p:cNvSpPr/>
          <p:nvPr/>
        </p:nvSpPr>
        <p:spPr>
          <a:xfrm flipH="1">
            <a:off x="30632397" y="16750180"/>
            <a:ext cx="45719" cy="22485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645688B-BF26-49E0-B10A-0BE80773A748}"/>
              </a:ext>
            </a:extLst>
          </p:cNvPr>
          <p:cNvSpPr/>
          <p:nvPr/>
        </p:nvSpPr>
        <p:spPr>
          <a:xfrm>
            <a:off x="11069070" y="40553766"/>
            <a:ext cx="10074730" cy="33779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о результатах рассмотрения заявок на Едином портале, а также в информационной системе «Портал Воронежской области в сети Интернет» на странице Департамента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принятия решения по результатам рассмотрения заявки)</a:t>
            </a:r>
          </a:p>
        </p:txBody>
      </p:sp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id="{9D4A2C88-0CD3-46B2-8BD9-1820BFC81D03}"/>
              </a:ext>
            </a:extLst>
          </p:cNvPr>
          <p:cNvSpPr/>
          <p:nvPr/>
        </p:nvSpPr>
        <p:spPr>
          <a:xfrm>
            <a:off x="16100590" y="43931726"/>
            <a:ext cx="45721" cy="11481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125DF06-9DA5-4F0B-A8F6-8E52662A2C73}"/>
              </a:ext>
            </a:extLst>
          </p:cNvPr>
          <p:cNvSpPr/>
          <p:nvPr/>
        </p:nvSpPr>
        <p:spPr>
          <a:xfrm>
            <a:off x="1143001" y="32602028"/>
            <a:ext cx="7334795" cy="39772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о результатах рассмотрения заявок на Едином портале, а также в информационной системе «Портал Воронежской области в сети Интернет» на странице Департамента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принятия решения по результатам рассмотрения заявки)</a:t>
            </a:r>
          </a:p>
        </p:txBody>
      </p:sp>
      <p:sp>
        <p:nvSpPr>
          <p:cNvPr id="19" name="Стрелка: вниз 18">
            <a:extLst>
              <a:ext uri="{FF2B5EF4-FFF2-40B4-BE49-F238E27FC236}">
                <a16:creationId xmlns:a16="http://schemas.microsoft.com/office/drawing/2014/main" id="{1E202DDB-268C-49EF-AC93-E6487E12A837}"/>
              </a:ext>
            </a:extLst>
          </p:cNvPr>
          <p:cNvSpPr/>
          <p:nvPr/>
        </p:nvSpPr>
        <p:spPr>
          <a:xfrm flipH="1">
            <a:off x="4403558" y="31963930"/>
            <a:ext cx="45719" cy="5952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: вниз 21">
            <a:extLst>
              <a:ext uri="{FF2B5EF4-FFF2-40B4-BE49-F238E27FC236}">
                <a16:creationId xmlns:a16="http://schemas.microsoft.com/office/drawing/2014/main" id="{357D43C4-E154-4C07-BD7C-CF72205E2276}"/>
              </a:ext>
            </a:extLst>
          </p:cNvPr>
          <p:cNvSpPr/>
          <p:nvPr/>
        </p:nvSpPr>
        <p:spPr>
          <a:xfrm rot="10800000">
            <a:off x="9429362" y="36312177"/>
            <a:ext cx="91439" cy="5475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: вправо 24">
            <a:extLst>
              <a:ext uri="{FF2B5EF4-FFF2-40B4-BE49-F238E27FC236}">
                <a16:creationId xmlns:a16="http://schemas.microsoft.com/office/drawing/2014/main" id="{B4374ED7-6D4A-4AF1-AFD8-0605CDA39993}"/>
              </a:ext>
            </a:extLst>
          </p:cNvPr>
          <p:cNvSpPr/>
          <p:nvPr/>
        </p:nvSpPr>
        <p:spPr>
          <a:xfrm>
            <a:off x="9499827" y="36249428"/>
            <a:ext cx="1526556" cy="125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: вниз 25">
            <a:extLst>
              <a:ext uri="{FF2B5EF4-FFF2-40B4-BE49-F238E27FC236}">
                <a16:creationId xmlns:a16="http://schemas.microsoft.com/office/drawing/2014/main" id="{627ADC15-93BB-4783-AA9A-3BABAE67173A}"/>
              </a:ext>
            </a:extLst>
          </p:cNvPr>
          <p:cNvSpPr/>
          <p:nvPr/>
        </p:nvSpPr>
        <p:spPr>
          <a:xfrm>
            <a:off x="4472135" y="43424443"/>
            <a:ext cx="68580" cy="6705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82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69B7055-C258-4481-B531-4DEC7FA90DD8}"/>
              </a:ext>
            </a:extLst>
          </p:cNvPr>
          <p:cNvSpPr/>
          <p:nvPr/>
        </p:nvSpPr>
        <p:spPr>
          <a:xfrm>
            <a:off x="2074989" y="11704321"/>
            <a:ext cx="32196504" cy="12915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Требования к участникам отбора, понесшим затраты на содержание племенного маточного поголовья сельскохозяйственных животных, племенных быков-производителей, племенного маточного поголовья сельскохозяйственных животных (кроме крупного рогатого скота) и племенного поголовья молодняка сельскохозяйственных животных,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дату подачи заявки на участие в отборе: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у участника отбора должна отсутствовать неисполненная обязанность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у участника отбора должна отсутствовать просроченная задолженность по возврату в бюджет Воронежской области субсидий, бюджетных инвестиций, предоставленных в том числе в соответствии с иными правовыми актами, а также иная просроченная (неурегулированная) задолженность по денежным обязательствам перед Воронежской областью;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участники отбора - юридические лица не должны находиться в процессе реорганизации (за исключением реорганизации в форме присоединения к юридическому лицу, являющемуся участником отбора, другого юридического лица), ликвидации, в отношении их не введена процедура банкротства, деятельность участника отбора не приостановлена в порядке, предусмотренном законодательством Российской Федерации, а участники отбора - индивидуальные предприниматели не должны прекратить деятельность в качестве индивидуального предпринимателя;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 реестре дисквалифицированных лиц отсутствуют сведения о дисквалифицированных руководителе, членах коллегиального исполнительного органа, лице, исполняющем функции единоличного исполнительного органа, или главном бухгалтере участника отбора, являющегося юридическим лицом, об индивидуальном предпринимателе;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участник отбора не должен являться иностранным юридическим лицом, а также российским юридическим лицом, в уставном (складочном) капитале которого доля участия иностранных юридических лиц, местом регистрации которых является государство или территория, включенные в утвержденный Министерством финансов Российской Федерации перечень государств и территорий, предоставляющих льготный налоговый режим налогообложения и (или) не предусматривающих раскрытия и предоставления информации при проведении финансовых операций (офшорные зоны), в совокупности превышает 50 процентов;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участник отбора не получает средства из бюджета Воронежской области на основании иных нормативных правовых актов Воронежской области на цели, установленные пунктом 3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ж) участник отбора должен осуществлять деятельность на территории Воронежской области и поставлен на учет в налоговых органах Воронежской области.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1927793-A2A3-45A7-84CB-FE8627632E21}"/>
              </a:ext>
            </a:extLst>
          </p:cNvPr>
          <p:cNvSpPr/>
          <p:nvPr/>
        </p:nvSpPr>
        <p:spPr>
          <a:xfrm>
            <a:off x="2074988" y="27386280"/>
            <a:ext cx="32196505" cy="123080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Участник отбора одновременно с представлением заявки представляет в Департамент следующие документы: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отчетность о финансово-экономическом состоянии получателей субсидий за год, предшествующий году получения субсидий, по форме, утвержденной Департаментом (за исключением крестьянских (фермерских) хозяйств, поставленных на учет в налоговых органах и начавших свою производственную деятельность в отчетном финансовому году), в случае отсутствия отчетности в Департаменте;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справку-расчет размера субсидии по форме согласно приложению № 2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к Порядку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копию внутрихозяйственного отчета о движении скота и птицы на ферме (по типовой межотраслевой форме № СП-51, утвержденной Постановлением Госкомстата России от 29.09.1997 № 68) (далее - форма № СП-51) за январь года подачи документов на предоставление субсидии (за исключением получателей субсидии, занимающихся племенным рыбоводством);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копию анкеты племенного стада за год, предшествующий году предоставления субсидии, заверенную региональным информационно-селекционным центром.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копию внутрихозяйственного отчета о движении скота и птицы на ферме по форме № СП-51 за январь года подачи документов на предоставление субсидии.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документ, подтверждающий реализацию племенного молодняка в текущем году и (или) увеличение племенного маточного поголовья не менее чем на 10% от маточного поголовья (за исключением птицеводства) на первое число месяца подачи документов на предоставление субсидии по отношению к уровню предшествующего года, для рыбоводства - на первое число квартала подачи документов на предоставление субсидии по отношению к уровню предшествующего года.</a:t>
            </a:r>
          </a:p>
          <a:p>
            <a:pPr marL="457200" indent="-457200" algn="ctr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руководителе, членах коллегиального исполнительного органа, лице, исполняющем функции единоличного исполнительного органа, и главном бухгалтере участника отбора, являющегося юридическим лицом, об индивидуальном предпринимателе, являющемся участником отбора.</a:t>
            </a:r>
          </a:p>
          <a:p>
            <a:pPr marL="457200" indent="-457200" algn="ctr">
              <a:buFontTx/>
              <a:buChar char="-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документов, указанных в настоящем пункте, заверяются участником отбора либо уполномоченным должностным лицом и скрепляются печатью (при наличии). В случае если документы заверены уполномоченным лицом, предоставляются доверенность и ее копия или иной документ, подтверждающий полномочия уполномоченного лица на заверение документов, указанных в настоящем пункте.</a:t>
            </a:r>
          </a:p>
          <a:p>
            <a:pPr marL="457200" indent="-457200" algn="ctr">
              <a:buFontTx/>
              <a:buChar char="-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FontTx/>
              <a:buChar char="-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F74AF0-9C9F-40D3-9EAA-8D13D1311498}"/>
              </a:ext>
            </a:extLst>
          </p:cNvPr>
          <p:cNvSpPr/>
          <p:nvPr/>
        </p:nvSpPr>
        <p:spPr>
          <a:xfrm>
            <a:off x="2074988" y="4176127"/>
            <a:ext cx="32196504" cy="57650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предоставления субсидии является поддержка племенного животноводства по возмещению части затрат (без учета налога на добавленную стоимость), понесенных сельскохозяйственными товаропроизводителями (за исключением граждан, ведущих личное подсобное хозяйство, и сельскохозяйственных кредитных потребительских кооперативов), в том числе включенными в перечень, утверждаемый департаментом аграрной политики Воронежской области по согласованию с Министерством сельского хозяйства РФ, на: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племенное маточное поголовье сельскохозяйственных животных;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племенных быков-производителей, оцененных по качеству потомства или находящихся в процессе оценки этого качества (далее - племенные быки-производители);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племенное маточное поголовье сельскохозяйственных животных (кроме крупного рогатого скота);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племенное поголовье молодняка сельскохозяйственных животных (кроме крупного рогатого скота), содержащегося в племенном заводе по разведению лошадей (далее - племенное поголовье молодняка сельскохозяйственных животных).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получателей субсидии, использующих право на освобождение от исполнения обязанностей налогоплательщика, связанных с исчислением и уплатой налога на добавленную стоимость, возмещение части затрат осуществляется исходя из суммы расходов на приобретение товаров (работ, услуг), включая сумму налога на добавленную стоимость.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080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1125</TotalTime>
  <Words>1826</Words>
  <Application>Microsoft Office PowerPoint</Application>
  <PresentationFormat>Произвольный</PresentationFormat>
  <Paragraphs>92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Светличный Максим Владимирович</dc:creator>
  <cp:lastModifiedBy>Копылова Татьяна Юрьевна</cp:lastModifiedBy>
  <cp:revision>82</cp:revision>
  <cp:lastPrinted>2021-09-15T13:59:18Z</cp:lastPrinted>
  <dcterms:created xsi:type="dcterms:W3CDTF">2021-08-10T14:20:26Z</dcterms:created>
  <dcterms:modified xsi:type="dcterms:W3CDTF">2021-09-29T12:09:49Z</dcterms:modified>
</cp:coreProperties>
</file>