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36180713" cy="51120675"/>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5" d="100"/>
          <a:sy n="35" d="100"/>
        </p:scale>
        <p:origin x="876" y="-6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713554" y="8366281"/>
            <a:ext cx="30753606" cy="17797568"/>
          </a:xfrm>
        </p:spPr>
        <p:txBody>
          <a:bodyPr anchor="b"/>
          <a:lstStyle>
            <a:lvl1pPr algn="ctr">
              <a:defRPr sz="23741"/>
            </a:lvl1pPr>
          </a:lstStyle>
          <a:p>
            <a:r>
              <a:rPr lang="ru-RU"/>
              <a:t>Образец заголовка</a:t>
            </a:r>
            <a:endParaRPr lang="en-US" dirty="0"/>
          </a:p>
        </p:txBody>
      </p:sp>
      <p:sp>
        <p:nvSpPr>
          <p:cNvPr id="3" name="Subtitle 2"/>
          <p:cNvSpPr>
            <a:spLocks noGrp="1"/>
          </p:cNvSpPr>
          <p:nvPr>
            <p:ph type="subTitle" idx="1"/>
          </p:nvPr>
        </p:nvSpPr>
        <p:spPr>
          <a:xfrm>
            <a:off x="4522589" y="26850192"/>
            <a:ext cx="27135535" cy="12342326"/>
          </a:xfrm>
        </p:spPr>
        <p:txBody>
          <a:bodyPr/>
          <a:lstStyle>
            <a:lvl1pPr marL="0" indent="0" algn="ctr">
              <a:buNone/>
              <a:defRPr sz="9496"/>
            </a:lvl1pPr>
            <a:lvl2pPr marL="1809049" indent="0" algn="ctr">
              <a:buNone/>
              <a:defRPr sz="7914"/>
            </a:lvl2pPr>
            <a:lvl3pPr marL="3618098" indent="0" algn="ctr">
              <a:buNone/>
              <a:defRPr sz="7122"/>
            </a:lvl3pPr>
            <a:lvl4pPr marL="5427147" indent="0" algn="ctr">
              <a:buNone/>
              <a:defRPr sz="6331"/>
            </a:lvl4pPr>
            <a:lvl5pPr marL="7236196" indent="0" algn="ctr">
              <a:buNone/>
              <a:defRPr sz="6331"/>
            </a:lvl5pPr>
            <a:lvl6pPr marL="9045245" indent="0" algn="ctr">
              <a:buNone/>
              <a:defRPr sz="6331"/>
            </a:lvl6pPr>
            <a:lvl7pPr marL="10854294" indent="0" algn="ctr">
              <a:buNone/>
              <a:defRPr sz="6331"/>
            </a:lvl7pPr>
            <a:lvl8pPr marL="12663343" indent="0" algn="ctr">
              <a:buNone/>
              <a:defRPr sz="6331"/>
            </a:lvl8pPr>
            <a:lvl9pPr marL="14472392" indent="0" algn="ctr">
              <a:buNone/>
              <a:defRPr sz="6331"/>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8ACCDC3-4D5A-4B21-B666-09C2D118AAEC}" type="datetimeFigureOut">
              <a:rPr lang="ru-RU" smtClean="0"/>
              <a:t>23.09.2021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151723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CCDC3-4D5A-4B21-B666-09C2D118AAEC}" type="datetimeFigureOut">
              <a:rPr lang="ru-RU" smtClean="0"/>
              <a:t>23.09.2021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69047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891825" y="2721703"/>
            <a:ext cx="7801466" cy="4332240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487426" y="2721703"/>
            <a:ext cx="22952140" cy="4332240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CCDC3-4D5A-4B21-B666-09C2D118AAEC}" type="datetimeFigureOut">
              <a:rPr lang="ru-RU" smtClean="0"/>
              <a:t>23.09.2021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111968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ACCDC3-4D5A-4B21-B666-09C2D118AAEC}" type="datetimeFigureOut">
              <a:rPr lang="ru-RU" smtClean="0"/>
              <a:t>23.09.2021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20418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468582" y="12744683"/>
            <a:ext cx="31205865" cy="21264777"/>
          </a:xfrm>
        </p:spPr>
        <p:txBody>
          <a:bodyPr anchor="b"/>
          <a:lstStyle>
            <a:lvl1pPr>
              <a:defRPr sz="23741"/>
            </a:lvl1pPr>
          </a:lstStyle>
          <a:p>
            <a:r>
              <a:rPr lang="ru-RU"/>
              <a:t>Образец заголовка</a:t>
            </a:r>
            <a:endParaRPr lang="en-US" dirty="0"/>
          </a:p>
        </p:txBody>
      </p:sp>
      <p:sp>
        <p:nvSpPr>
          <p:cNvPr id="3" name="Text Placeholder 2"/>
          <p:cNvSpPr>
            <a:spLocks noGrp="1"/>
          </p:cNvSpPr>
          <p:nvPr>
            <p:ph type="body" idx="1"/>
          </p:nvPr>
        </p:nvSpPr>
        <p:spPr>
          <a:xfrm>
            <a:off x="2468582" y="34210633"/>
            <a:ext cx="31205865" cy="11182644"/>
          </a:xfrm>
        </p:spPr>
        <p:txBody>
          <a:bodyPr/>
          <a:lstStyle>
            <a:lvl1pPr marL="0" indent="0">
              <a:buNone/>
              <a:defRPr sz="9496">
                <a:solidFill>
                  <a:schemeClr val="tx1"/>
                </a:solidFill>
              </a:defRPr>
            </a:lvl1pPr>
            <a:lvl2pPr marL="1809049" indent="0">
              <a:buNone/>
              <a:defRPr sz="7914">
                <a:solidFill>
                  <a:schemeClr val="tx1">
                    <a:tint val="75000"/>
                  </a:schemeClr>
                </a:solidFill>
              </a:defRPr>
            </a:lvl2pPr>
            <a:lvl3pPr marL="3618098" indent="0">
              <a:buNone/>
              <a:defRPr sz="7122">
                <a:solidFill>
                  <a:schemeClr val="tx1">
                    <a:tint val="75000"/>
                  </a:schemeClr>
                </a:solidFill>
              </a:defRPr>
            </a:lvl3pPr>
            <a:lvl4pPr marL="5427147" indent="0">
              <a:buNone/>
              <a:defRPr sz="6331">
                <a:solidFill>
                  <a:schemeClr val="tx1">
                    <a:tint val="75000"/>
                  </a:schemeClr>
                </a:solidFill>
              </a:defRPr>
            </a:lvl4pPr>
            <a:lvl5pPr marL="7236196" indent="0">
              <a:buNone/>
              <a:defRPr sz="6331">
                <a:solidFill>
                  <a:schemeClr val="tx1">
                    <a:tint val="75000"/>
                  </a:schemeClr>
                </a:solidFill>
              </a:defRPr>
            </a:lvl5pPr>
            <a:lvl6pPr marL="9045245" indent="0">
              <a:buNone/>
              <a:defRPr sz="6331">
                <a:solidFill>
                  <a:schemeClr val="tx1">
                    <a:tint val="75000"/>
                  </a:schemeClr>
                </a:solidFill>
              </a:defRPr>
            </a:lvl6pPr>
            <a:lvl7pPr marL="10854294" indent="0">
              <a:buNone/>
              <a:defRPr sz="6331">
                <a:solidFill>
                  <a:schemeClr val="tx1">
                    <a:tint val="75000"/>
                  </a:schemeClr>
                </a:solidFill>
              </a:defRPr>
            </a:lvl7pPr>
            <a:lvl8pPr marL="12663343" indent="0">
              <a:buNone/>
              <a:defRPr sz="6331">
                <a:solidFill>
                  <a:schemeClr val="tx1">
                    <a:tint val="75000"/>
                  </a:schemeClr>
                </a:solidFill>
              </a:defRPr>
            </a:lvl8pPr>
            <a:lvl9pPr marL="14472392" indent="0">
              <a:buNone/>
              <a:defRPr sz="6331">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ACCDC3-4D5A-4B21-B666-09C2D118AAEC}" type="datetimeFigureOut">
              <a:rPr lang="ru-RU" smtClean="0"/>
              <a:t>23.09.2021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319616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487424" y="13608513"/>
            <a:ext cx="15376803" cy="32435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8316486" y="13608513"/>
            <a:ext cx="15376803" cy="32435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8ACCDC3-4D5A-4B21-B666-09C2D118AAEC}" type="datetimeFigureOut">
              <a:rPr lang="ru-RU" smtClean="0"/>
              <a:t>23.09.2021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41441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492137" y="2721714"/>
            <a:ext cx="31205865" cy="988096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492141" y="12531669"/>
            <a:ext cx="15306135" cy="6141577"/>
          </a:xfrm>
        </p:spPr>
        <p:txBody>
          <a:bodyPr anchor="b"/>
          <a:lstStyle>
            <a:lvl1pPr marL="0" indent="0">
              <a:buNone/>
              <a:defRPr sz="9496" b="1"/>
            </a:lvl1pPr>
            <a:lvl2pPr marL="1809049" indent="0">
              <a:buNone/>
              <a:defRPr sz="7914" b="1"/>
            </a:lvl2pPr>
            <a:lvl3pPr marL="3618098" indent="0">
              <a:buNone/>
              <a:defRPr sz="7122" b="1"/>
            </a:lvl3pPr>
            <a:lvl4pPr marL="5427147" indent="0">
              <a:buNone/>
              <a:defRPr sz="6331" b="1"/>
            </a:lvl4pPr>
            <a:lvl5pPr marL="7236196" indent="0">
              <a:buNone/>
              <a:defRPr sz="6331" b="1"/>
            </a:lvl5pPr>
            <a:lvl6pPr marL="9045245" indent="0">
              <a:buNone/>
              <a:defRPr sz="6331" b="1"/>
            </a:lvl6pPr>
            <a:lvl7pPr marL="10854294" indent="0">
              <a:buNone/>
              <a:defRPr sz="6331" b="1"/>
            </a:lvl7pPr>
            <a:lvl8pPr marL="12663343" indent="0">
              <a:buNone/>
              <a:defRPr sz="6331" b="1"/>
            </a:lvl8pPr>
            <a:lvl9pPr marL="14472392" indent="0">
              <a:buNone/>
              <a:defRPr sz="6331" b="1"/>
            </a:lvl9pPr>
          </a:lstStyle>
          <a:p>
            <a:pPr lvl="0"/>
            <a:r>
              <a:rPr lang="ru-RU"/>
              <a:t>Образец текста</a:t>
            </a:r>
          </a:p>
        </p:txBody>
      </p:sp>
      <p:sp>
        <p:nvSpPr>
          <p:cNvPr id="4" name="Content Placeholder 3"/>
          <p:cNvSpPr>
            <a:spLocks noGrp="1"/>
          </p:cNvSpPr>
          <p:nvPr>
            <p:ph sz="half" idx="2"/>
          </p:nvPr>
        </p:nvSpPr>
        <p:spPr>
          <a:xfrm>
            <a:off x="2492141" y="18673247"/>
            <a:ext cx="15306135" cy="2746553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8316488" y="12531669"/>
            <a:ext cx="15381516" cy="6141577"/>
          </a:xfrm>
        </p:spPr>
        <p:txBody>
          <a:bodyPr anchor="b"/>
          <a:lstStyle>
            <a:lvl1pPr marL="0" indent="0">
              <a:buNone/>
              <a:defRPr sz="9496" b="1"/>
            </a:lvl1pPr>
            <a:lvl2pPr marL="1809049" indent="0">
              <a:buNone/>
              <a:defRPr sz="7914" b="1"/>
            </a:lvl2pPr>
            <a:lvl3pPr marL="3618098" indent="0">
              <a:buNone/>
              <a:defRPr sz="7122" b="1"/>
            </a:lvl3pPr>
            <a:lvl4pPr marL="5427147" indent="0">
              <a:buNone/>
              <a:defRPr sz="6331" b="1"/>
            </a:lvl4pPr>
            <a:lvl5pPr marL="7236196" indent="0">
              <a:buNone/>
              <a:defRPr sz="6331" b="1"/>
            </a:lvl5pPr>
            <a:lvl6pPr marL="9045245" indent="0">
              <a:buNone/>
              <a:defRPr sz="6331" b="1"/>
            </a:lvl6pPr>
            <a:lvl7pPr marL="10854294" indent="0">
              <a:buNone/>
              <a:defRPr sz="6331" b="1"/>
            </a:lvl7pPr>
            <a:lvl8pPr marL="12663343" indent="0">
              <a:buNone/>
              <a:defRPr sz="6331" b="1"/>
            </a:lvl8pPr>
            <a:lvl9pPr marL="14472392" indent="0">
              <a:buNone/>
              <a:defRPr sz="6331" b="1"/>
            </a:lvl9pPr>
          </a:lstStyle>
          <a:p>
            <a:pPr lvl="0"/>
            <a:r>
              <a:rPr lang="ru-RU"/>
              <a:t>Образец текста</a:t>
            </a:r>
          </a:p>
        </p:txBody>
      </p:sp>
      <p:sp>
        <p:nvSpPr>
          <p:cNvPr id="6" name="Content Placeholder 5"/>
          <p:cNvSpPr>
            <a:spLocks noGrp="1"/>
          </p:cNvSpPr>
          <p:nvPr>
            <p:ph sz="quarter" idx="4"/>
          </p:nvPr>
        </p:nvSpPr>
        <p:spPr>
          <a:xfrm>
            <a:off x="18316488" y="18673247"/>
            <a:ext cx="15381516" cy="2746553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8ACCDC3-4D5A-4B21-B666-09C2D118AAEC}" type="datetimeFigureOut">
              <a:rPr lang="ru-RU" smtClean="0"/>
              <a:t>23.09.2021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306438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8ACCDC3-4D5A-4B21-B666-09C2D118AAEC}" type="datetimeFigureOut">
              <a:rPr lang="ru-RU" smtClean="0"/>
              <a:t>23.09.2021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4286867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CCDC3-4D5A-4B21-B666-09C2D118AAEC}" type="datetimeFigureOut">
              <a:rPr lang="ru-RU" smtClean="0"/>
              <a:t>23.09.2021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407329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492136" y="3408045"/>
            <a:ext cx="11669222" cy="11928158"/>
          </a:xfrm>
        </p:spPr>
        <p:txBody>
          <a:bodyPr anchor="b"/>
          <a:lstStyle>
            <a:lvl1pPr>
              <a:defRPr sz="12662"/>
            </a:lvl1pPr>
          </a:lstStyle>
          <a:p>
            <a:r>
              <a:rPr lang="ru-RU"/>
              <a:t>Образец заголовка</a:t>
            </a:r>
            <a:endParaRPr lang="en-US" dirty="0"/>
          </a:p>
        </p:txBody>
      </p:sp>
      <p:sp>
        <p:nvSpPr>
          <p:cNvPr id="3" name="Content Placeholder 2"/>
          <p:cNvSpPr>
            <a:spLocks noGrp="1"/>
          </p:cNvSpPr>
          <p:nvPr>
            <p:ph idx="1"/>
          </p:nvPr>
        </p:nvSpPr>
        <p:spPr>
          <a:xfrm>
            <a:off x="15381516" y="7360442"/>
            <a:ext cx="18316486" cy="36328813"/>
          </a:xfrm>
        </p:spPr>
        <p:txBody>
          <a:bodyPr/>
          <a:lstStyle>
            <a:lvl1pPr>
              <a:defRPr sz="12662"/>
            </a:lvl1pPr>
            <a:lvl2pPr>
              <a:defRPr sz="11079"/>
            </a:lvl2pPr>
            <a:lvl3pPr>
              <a:defRPr sz="9496"/>
            </a:lvl3pPr>
            <a:lvl4pPr>
              <a:defRPr sz="7914"/>
            </a:lvl4pPr>
            <a:lvl5pPr>
              <a:defRPr sz="7914"/>
            </a:lvl5pPr>
            <a:lvl6pPr>
              <a:defRPr sz="7914"/>
            </a:lvl6pPr>
            <a:lvl7pPr>
              <a:defRPr sz="7914"/>
            </a:lvl7pPr>
            <a:lvl8pPr>
              <a:defRPr sz="7914"/>
            </a:lvl8pPr>
            <a:lvl9pPr>
              <a:defRPr sz="791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492136" y="15336203"/>
            <a:ext cx="11669222" cy="28412212"/>
          </a:xfrm>
        </p:spPr>
        <p:txBody>
          <a:bodyPr/>
          <a:lstStyle>
            <a:lvl1pPr marL="0" indent="0">
              <a:buNone/>
              <a:defRPr sz="6331"/>
            </a:lvl1pPr>
            <a:lvl2pPr marL="1809049" indent="0">
              <a:buNone/>
              <a:defRPr sz="5540"/>
            </a:lvl2pPr>
            <a:lvl3pPr marL="3618098" indent="0">
              <a:buNone/>
              <a:defRPr sz="4748"/>
            </a:lvl3pPr>
            <a:lvl4pPr marL="5427147" indent="0">
              <a:buNone/>
              <a:defRPr sz="3957"/>
            </a:lvl4pPr>
            <a:lvl5pPr marL="7236196" indent="0">
              <a:buNone/>
              <a:defRPr sz="3957"/>
            </a:lvl5pPr>
            <a:lvl6pPr marL="9045245" indent="0">
              <a:buNone/>
              <a:defRPr sz="3957"/>
            </a:lvl6pPr>
            <a:lvl7pPr marL="10854294" indent="0">
              <a:buNone/>
              <a:defRPr sz="3957"/>
            </a:lvl7pPr>
            <a:lvl8pPr marL="12663343" indent="0">
              <a:buNone/>
              <a:defRPr sz="3957"/>
            </a:lvl8pPr>
            <a:lvl9pPr marL="14472392" indent="0">
              <a:buNone/>
              <a:defRPr sz="3957"/>
            </a:lvl9pPr>
          </a:lstStyle>
          <a:p>
            <a:pPr lvl="0"/>
            <a:r>
              <a:rPr lang="ru-RU"/>
              <a:t>Образец текста</a:t>
            </a:r>
          </a:p>
        </p:txBody>
      </p:sp>
      <p:sp>
        <p:nvSpPr>
          <p:cNvPr id="5" name="Date Placeholder 4"/>
          <p:cNvSpPr>
            <a:spLocks noGrp="1"/>
          </p:cNvSpPr>
          <p:nvPr>
            <p:ph type="dt" sz="half" idx="10"/>
          </p:nvPr>
        </p:nvSpPr>
        <p:spPr/>
        <p:txBody>
          <a:bodyPr/>
          <a:lstStyle/>
          <a:p>
            <a:fld id="{58ACCDC3-4D5A-4B21-B666-09C2D118AAEC}" type="datetimeFigureOut">
              <a:rPr lang="ru-RU" smtClean="0"/>
              <a:t>23.09.2021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162761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492136" y="3408045"/>
            <a:ext cx="11669222" cy="11928158"/>
          </a:xfrm>
        </p:spPr>
        <p:txBody>
          <a:bodyPr anchor="b"/>
          <a:lstStyle>
            <a:lvl1pPr>
              <a:defRPr sz="12662"/>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381516" y="7360442"/>
            <a:ext cx="18316486" cy="36328813"/>
          </a:xfrm>
        </p:spPr>
        <p:txBody>
          <a:bodyPr anchor="t"/>
          <a:lstStyle>
            <a:lvl1pPr marL="0" indent="0">
              <a:buNone/>
              <a:defRPr sz="12662"/>
            </a:lvl1pPr>
            <a:lvl2pPr marL="1809049" indent="0">
              <a:buNone/>
              <a:defRPr sz="11079"/>
            </a:lvl2pPr>
            <a:lvl3pPr marL="3618098" indent="0">
              <a:buNone/>
              <a:defRPr sz="9496"/>
            </a:lvl3pPr>
            <a:lvl4pPr marL="5427147" indent="0">
              <a:buNone/>
              <a:defRPr sz="7914"/>
            </a:lvl4pPr>
            <a:lvl5pPr marL="7236196" indent="0">
              <a:buNone/>
              <a:defRPr sz="7914"/>
            </a:lvl5pPr>
            <a:lvl6pPr marL="9045245" indent="0">
              <a:buNone/>
              <a:defRPr sz="7914"/>
            </a:lvl6pPr>
            <a:lvl7pPr marL="10854294" indent="0">
              <a:buNone/>
              <a:defRPr sz="7914"/>
            </a:lvl7pPr>
            <a:lvl8pPr marL="12663343" indent="0">
              <a:buNone/>
              <a:defRPr sz="7914"/>
            </a:lvl8pPr>
            <a:lvl9pPr marL="14472392" indent="0">
              <a:buNone/>
              <a:defRPr sz="7914"/>
            </a:lvl9pPr>
          </a:lstStyle>
          <a:p>
            <a:r>
              <a:rPr lang="ru-RU"/>
              <a:t>Вставка рисунка</a:t>
            </a:r>
            <a:endParaRPr lang="en-US" dirty="0"/>
          </a:p>
        </p:txBody>
      </p:sp>
      <p:sp>
        <p:nvSpPr>
          <p:cNvPr id="4" name="Text Placeholder 3"/>
          <p:cNvSpPr>
            <a:spLocks noGrp="1"/>
          </p:cNvSpPr>
          <p:nvPr>
            <p:ph type="body" sz="half" idx="2"/>
          </p:nvPr>
        </p:nvSpPr>
        <p:spPr>
          <a:xfrm>
            <a:off x="2492136" y="15336203"/>
            <a:ext cx="11669222" cy="28412212"/>
          </a:xfrm>
        </p:spPr>
        <p:txBody>
          <a:bodyPr/>
          <a:lstStyle>
            <a:lvl1pPr marL="0" indent="0">
              <a:buNone/>
              <a:defRPr sz="6331"/>
            </a:lvl1pPr>
            <a:lvl2pPr marL="1809049" indent="0">
              <a:buNone/>
              <a:defRPr sz="5540"/>
            </a:lvl2pPr>
            <a:lvl3pPr marL="3618098" indent="0">
              <a:buNone/>
              <a:defRPr sz="4748"/>
            </a:lvl3pPr>
            <a:lvl4pPr marL="5427147" indent="0">
              <a:buNone/>
              <a:defRPr sz="3957"/>
            </a:lvl4pPr>
            <a:lvl5pPr marL="7236196" indent="0">
              <a:buNone/>
              <a:defRPr sz="3957"/>
            </a:lvl5pPr>
            <a:lvl6pPr marL="9045245" indent="0">
              <a:buNone/>
              <a:defRPr sz="3957"/>
            </a:lvl6pPr>
            <a:lvl7pPr marL="10854294" indent="0">
              <a:buNone/>
              <a:defRPr sz="3957"/>
            </a:lvl7pPr>
            <a:lvl8pPr marL="12663343" indent="0">
              <a:buNone/>
              <a:defRPr sz="3957"/>
            </a:lvl8pPr>
            <a:lvl9pPr marL="14472392" indent="0">
              <a:buNone/>
              <a:defRPr sz="3957"/>
            </a:lvl9pPr>
          </a:lstStyle>
          <a:p>
            <a:pPr lvl="0"/>
            <a:r>
              <a:rPr lang="ru-RU"/>
              <a:t>Образец текста</a:t>
            </a:r>
          </a:p>
        </p:txBody>
      </p:sp>
      <p:sp>
        <p:nvSpPr>
          <p:cNvPr id="5" name="Date Placeholder 4"/>
          <p:cNvSpPr>
            <a:spLocks noGrp="1"/>
          </p:cNvSpPr>
          <p:nvPr>
            <p:ph type="dt" sz="half" idx="10"/>
          </p:nvPr>
        </p:nvSpPr>
        <p:spPr/>
        <p:txBody>
          <a:bodyPr/>
          <a:lstStyle/>
          <a:p>
            <a:fld id="{58ACCDC3-4D5A-4B21-B666-09C2D118AAEC}" type="datetimeFigureOut">
              <a:rPr lang="ru-RU" smtClean="0"/>
              <a:t>23.09.2021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92354F-53E0-4A11-A0D0-AF61E2E12705}" type="slidenum">
              <a:rPr lang="ru-RU" smtClean="0"/>
              <a:t>‹#›</a:t>
            </a:fld>
            <a:endParaRPr lang="ru-RU"/>
          </a:p>
        </p:txBody>
      </p:sp>
    </p:spTree>
    <p:extLst>
      <p:ext uri="{BB962C8B-B14F-4D97-AF65-F5344CB8AC3E}">
        <p14:creationId xmlns:p14="http://schemas.microsoft.com/office/powerpoint/2010/main" val="195463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87424" y="2721714"/>
            <a:ext cx="31205865" cy="988096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487424" y="13608513"/>
            <a:ext cx="31205865" cy="3243559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487424" y="47381303"/>
            <a:ext cx="8140660" cy="2721703"/>
          </a:xfrm>
          <a:prstGeom prst="rect">
            <a:avLst/>
          </a:prstGeom>
        </p:spPr>
        <p:txBody>
          <a:bodyPr vert="horz" lIns="91440" tIns="45720" rIns="91440" bIns="45720" rtlCol="0" anchor="ctr"/>
          <a:lstStyle>
            <a:lvl1pPr algn="l">
              <a:defRPr sz="4748">
                <a:solidFill>
                  <a:schemeClr val="tx1">
                    <a:tint val="75000"/>
                  </a:schemeClr>
                </a:solidFill>
              </a:defRPr>
            </a:lvl1pPr>
          </a:lstStyle>
          <a:p>
            <a:fld id="{58ACCDC3-4D5A-4B21-B666-09C2D118AAEC}" type="datetimeFigureOut">
              <a:rPr lang="ru-RU" smtClean="0"/>
              <a:t>23.09.2021</a:t>
            </a:fld>
            <a:endParaRPr lang="ru-RU"/>
          </a:p>
        </p:txBody>
      </p:sp>
      <p:sp>
        <p:nvSpPr>
          <p:cNvPr id="5" name="Footer Placeholder 4"/>
          <p:cNvSpPr>
            <a:spLocks noGrp="1"/>
          </p:cNvSpPr>
          <p:nvPr>
            <p:ph type="ftr" sz="quarter" idx="3"/>
          </p:nvPr>
        </p:nvSpPr>
        <p:spPr>
          <a:xfrm>
            <a:off x="11984861" y="47381303"/>
            <a:ext cx="12210991" cy="2721703"/>
          </a:xfrm>
          <a:prstGeom prst="rect">
            <a:avLst/>
          </a:prstGeom>
        </p:spPr>
        <p:txBody>
          <a:bodyPr vert="horz" lIns="91440" tIns="45720" rIns="91440" bIns="45720" rtlCol="0" anchor="ctr"/>
          <a:lstStyle>
            <a:lvl1pPr algn="ctr">
              <a:defRPr sz="4748">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5552629" y="47381303"/>
            <a:ext cx="8140660" cy="2721703"/>
          </a:xfrm>
          <a:prstGeom prst="rect">
            <a:avLst/>
          </a:prstGeom>
        </p:spPr>
        <p:txBody>
          <a:bodyPr vert="horz" lIns="91440" tIns="45720" rIns="91440" bIns="45720" rtlCol="0" anchor="ctr"/>
          <a:lstStyle>
            <a:lvl1pPr algn="r">
              <a:defRPr sz="4748">
                <a:solidFill>
                  <a:schemeClr val="tx1">
                    <a:tint val="75000"/>
                  </a:schemeClr>
                </a:solidFill>
              </a:defRPr>
            </a:lvl1pPr>
          </a:lstStyle>
          <a:p>
            <a:fld id="{0992354F-53E0-4A11-A0D0-AF61E2E12705}" type="slidenum">
              <a:rPr lang="ru-RU" smtClean="0"/>
              <a:t>‹#›</a:t>
            </a:fld>
            <a:endParaRPr lang="ru-RU"/>
          </a:p>
        </p:txBody>
      </p:sp>
    </p:spTree>
    <p:extLst>
      <p:ext uri="{BB962C8B-B14F-4D97-AF65-F5344CB8AC3E}">
        <p14:creationId xmlns:p14="http://schemas.microsoft.com/office/powerpoint/2010/main" val="108245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18098" rtl="0" eaLnBrk="1" latinLnBrk="0" hangingPunct="1">
        <a:lnSpc>
          <a:spcPct val="90000"/>
        </a:lnSpc>
        <a:spcBef>
          <a:spcPct val="0"/>
        </a:spcBef>
        <a:buNone/>
        <a:defRPr sz="17410" kern="1200">
          <a:solidFill>
            <a:schemeClr val="tx1"/>
          </a:solidFill>
          <a:latin typeface="+mj-lt"/>
          <a:ea typeface="+mj-ea"/>
          <a:cs typeface="+mj-cs"/>
        </a:defRPr>
      </a:lvl1pPr>
    </p:titleStyle>
    <p:bodyStyle>
      <a:lvl1pPr marL="904524" indent="-904524" algn="l" defTabSz="3618098" rtl="0" eaLnBrk="1" latinLnBrk="0" hangingPunct="1">
        <a:lnSpc>
          <a:spcPct val="90000"/>
        </a:lnSpc>
        <a:spcBef>
          <a:spcPts val="3957"/>
        </a:spcBef>
        <a:buFont typeface="Arial" panose="020B0604020202020204" pitchFamily="34" charset="0"/>
        <a:buChar char="•"/>
        <a:defRPr sz="11079" kern="1200">
          <a:solidFill>
            <a:schemeClr val="tx1"/>
          </a:solidFill>
          <a:latin typeface="+mn-lt"/>
          <a:ea typeface="+mn-ea"/>
          <a:cs typeface="+mn-cs"/>
        </a:defRPr>
      </a:lvl1pPr>
      <a:lvl2pPr marL="2713573" indent="-904524" algn="l" defTabSz="3618098" rtl="0" eaLnBrk="1" latinLnBrk="0" hangingPunct="1">
        <a:lnSpc>
          <a:spcPct val="90000"/>
        </a:lnSpc>
        <a:spcBef>
          <a:spcPts val="1978"/>
        </a:spcBef>
        <a:buFont typeface="Arial" panose="020B0604020202020204" pitchFamily="34" charset="0"/>
        <a:buChar char="•"/>
        <a:defRPr sz="9496" kern="1200">
          <a:solidFill>
            <a:schemeClr val="tx1"/>
          </a:solidFill>
          <a:latin typeface="+mn-lt"/>
          <a:ea typeface="+mn-ea"/>
          <a:cs typeface="+mn-cs"/>
        </a:defRPr>
      </a:lvl2pPr>
      <a:lvl3pPr marL="4522622" indent="-904524" algn="l" defTabSz="3618098" rtl="0" eaLnBrk="1" latinLnBrk="0" hangingPunct="1">
        <a:lnSpc>
          <a:spcPct val="90000"/>
        </a:lnSpc>
        <a:spcBef>
          <a:spcPts val="1978"/>
        </a:spcBef>
        <a:buFont typeface="Arial" panose="020B0604020202020204" pitchFamily="34" charset="0"/>
        <a:buChar char="•"/>
        <a:defRPr sz="7914" kern="1200">
          <a:solidFill>
            <a:schemeClr val="tx1"/>
          </a:solidFill>
          <a:latin typeface="+mn-lt"/>
          <a:ea typeface="+mn-ea"/>
          <a:cs typeface="+mn-cs"/>
        </a:defRPr>
      </a:lvl3pPr>
      <a:lvl4pPr marL="6331671"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4pPr>
      <a:lvl5pPr marL="8140720"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5pPr>
      <a:lvl6pPr marL="9949769"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6pPr>
      <a:lvl7pPr marL="11758818"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7pPr>
      <a:lvl8pPr marL="13567867"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8pPr>
      <a:lvl9pPr marL="15376916" indent="-904524" algn="l" defTabSz="3618098" rtl="0" eaLnBrk="1" latinLnBrk="0" hangingPunct="1">
        <a:lnSpc>
          <a:spcPct val="90000"/>
        </a:lnSpc>
        <a:spcBef>
          <a:spcPts val="1978"/>
        </a:spcBef>
        <a:buFont typeface="Arial" panose="020B0604020202020204" pitchFamily="34" charset="0"/>
        <a:buChar char="•"/>
        <a:defRPr sz="7122" kern="1200">
          <a:solidFill>
            <a:schemeClr val="tx1"/>
          </a:solidFill>
          <a:latin typeface="+mn-lt"/>
          <a:ea typeface="+mn-ea"/>
          <a:cs typeface="+mn-cs"/>
        </a:defRPr>
      </a:lvl9pPr>
    </p:bodyStyle>
    <p:otherStyle>
      <a:defPPr>
        <a:defRPr lang="en-US"/>
      </a:defPPr>
      <a:lvl1pPr marL="0" algn="l" defTabSz="3618098" rtl="0" eaLnBrk="1" latinLnBrk="0" hangingPunct="1">
        <a:defRPr sz="7122" kern="1200">
          <a:solidFill>
            <a:schemeClr val="tx1"/>
          </a:solidFill>
          <a:latin typeface="+mn-lt"/>
          <a:ea typeface="+mn-ea"/>
          <a:cs typeface="+mn-cs"/>
        </a:defRPr>
      </a:lvl1pPr>
      <a:lvl2pPr marL="1809049" algn="l" defTabSz="3618098" rtl="0" eaLnBrk="1" latinLnBrk="0" hangingPunct="1">
        <a:defRPr sz="7122" kern="1200">
          <a:solidFill>
            <a:schemeClr val="tx1"/>
          </a:solidFill>
          <a:latin typeface="+mn-lt"/>
          <a:ea typeface="+mn-ea"/>
          <a:cs typeface="+mn-cs"/>
        </a:defRPr>
      </a:lvl2pPr>
      <a:lvl3pPr marL="3618098" algn="l" defTabSz="3618098" rtl="0" eaLnBrk="1" latinLnBrk="0" hangingPunct="1">
        <a:defRPr sz="7122" kern="1200">
          <a:solidFill>
            <a:schemeClr val="tx1"/>
          </a:solidFill>
          <a:latin typeface="+mn-lt"/>
          <a:ea typeface="+mn-ea"/>
          <a:cs typeface="+mn-cs"/>
        </a:defRPr>
      </a:lvl3pPr>
      <a:lvl4pPr marL="5427147" algn="l" defTabSz="3618098" rtl="0" eaLnBrk="1" latinLnBrk="0" hangingPunct="1">
        <a:defRPr sz="7122" kern="1200">
          <a:solidFill>
            <a:schemeClr val="tx1"/>
          </a:solidFill>
          <a:latin typeface="+mn-lt"/>
          <a:ea typeface="+mn-ea"/>
          <a:cs typeface="+mn-cs"/>
        </a:defRPr>
      </a:lvl4pPr>
      <a:lvl5pPr marL="7236196" algn="l" defTabSz="3618098" rtl="0" eaLnBrk="1" latinLnBrk="0" hangingPunct="1">
        <a:defRPr sz="7122" kern="1200">
          <a:solidFill>
            <a:schemeClr val="tx1"/>
          </a:solidFill>
          <a:latin typeface="+mn-lt"/>
          <a:ea typeface="+mn-ea"/>
          <a:cs typeface="+mn-cs"/>
        </a:defRPr>
      </a:lvl5pPr>
      <a:lvl6pPr marL="9045245" algn="l" defTabSz="3618098" rtl="0" eaLnBrk="1" latinLnBrk="0" hangingPunct="1">
        <a:defRPr sz="7122" kern="1200">
          <a:solidFill>
            <a:schemeClr val="tx1"/>
          </a:solidFill>
          <a:latin typeface="+mn-lt"/>
          <a:ea typeface="+mn-ea"/>
          <a:cs typeface="+mn-cs"/>
        </a:defRPr>
      </a:lvl6pPr>
      <a:lvl7pPr marL="10854294" algn="l" defTabSz="3618098" rtl="0" eaLnBrk="1" latinLnBrk="0" hangingPunct="1">
        <a:defRPr sz="7122" kern="1200">
          <a:solidFill>
            <a:schemeClr val="tx1"/>
          </a:solidFill>
          <a:latin typeface="+mn-lt"/>
          <a:ea typeface="+mn-ea"/>
          <a:cs typeface="+mn-cs"/>
        </a:defRPr>
      </a:lvl7pPr>
      <a:lvl8pPr marL="12663343" algn="l" defTabSz="3618098" rtl="0" eaLnBrk="1" latinLnBrk="0" hangingPunct="1">
        <a:defRPr sz="7122" kern="1200">
          <a:solidFill>
            <a:schemeClr val="tx1"/>
          </a:solidFill>
          <a:latin typeface="+mn-lt"/>
          <a:ea typeface="+mn-ea"/>
          <a:cs typeface="+mn-cs"/>
        </a:defRPr>
      </a:lvl8pPr>
      <a:lvl9pPr marL="14472392" algn="l" defTabSz="3618098" rtl="0" eaLnBrk="1" latinLnBrk="0" hangingPunct="1">
        <a:defRPr sz="71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38E63B-8A78-4834-89E9-8CC515CFC12A}"/>
              </a:ext>
            </a:extLst>
          </p:cNvPr>
          <p:cNvSpPr txBox="1"/>
          <p:nvPr/>
        </p:nvSpPr>
        <p:spPr>
          <a:xfrm>
            <a:off x="881743" y="705852"/>
            <a:ext cx="34755795" cy="4031873"/>
          </a:xfrm>
          <a:prstGeom prst="rect">
            <a:avLst/>
          </a:prstGeom>
          <a:noFill/>
        </p:spPr>
        <p:txBody>
          <a:bodyPr wrap="square" rtlCol="0">
            <a:spAutoFit/>
          </a:bodyPr>
          <a:lstStyle/>
          <a:p>
            <a:pPr algn="ctr"/>
            <a:r>
              <a:rPr lang="ru-RU" sz="3200" dirty="0">
                <a:latin typeface="Times New Roman" panose="02020603050405020304" pitchFamily="18" charset="0"/>
                <a:cs typeface="Times New Roman" panose="02020603050405020304" pitchFamily="18" charset="0"/>
              </a:rPr>
              <a:t>Блок-схема предоставления мер государственной поддержки </a:t>
            </a:r>
          </a:p>
          <a:p>
            <a:pPr algn="ctr"/>
            <a:r>
              <a:rPr lang="ru-RU" sz="3200" dirty="0">
                <a:latin typeface="Times New Roman" panose="02020603050405020304" pitchFamily="18" charset="0"/>
                <a:cs typeface="Times New Roman" panose="02020603050405020304" pitchFamily="18" charset="0"/>
              </a:rPr>
              <a:t>в соответствии с постановлением правительства Воронежской области от 29.06.2020 № 596 «Об утверждении Порядка предоставления из областного бюджета грантов «</a:t>
            </a:r>
            <a:r>
              <a:rPr lang="ru-RU" sz="3200" dirty="0" err="1">
                <a:latin typeface="Times New Roman" panose="02020603050405020304" pitchFamily="18" charset="0"/>
                <a:cs typeface="Times New Roman" panose="02020603050405020304" pitchFamily="18" charset="0"/>
              </a:rPr>
              <a:t>Агростартап</a:t>
            </a:r>
            <a:r>
              <a:rPr lang="ru-RU" sz="3200" dirty="0">
                <a:latin typeface="Times New Roman" panose="02020603050405020304" pitchFamily="18" charset="0"/>
                <a:cs typeface="Times New Roman" panose="02020603050405020304" pitchFamily="18" charset="0"/>
              </a:rPr>
              <a:t>» в форме субсидий на создание и (или) развитие хозяйств»</a:t>
            </a:r>
          </a:p>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Право на получение гранта имеют участники конкурсного отбора на предоставление грантов «</a:t>
            </a:r>
            <a:r>
              <a:rPr lang="ru-RU" sz="3200" dirty="0" err="1">
                <a:latin typeface="Times New Roman" panose="02020603050405020304" pitchFamily="18" charset="0"/>
                <a:cs typeface="Times New Roman" panose="02020603050405020304" pitchFamily="18" charset="0"/>
              </a:rPr>
              <a:t>Агростартап</a:t>
            </a:r>
            <a:r>
              <a:rPr lang="ru-RU" sz="3200" dirty="0">
                <a:latin typeface="Times New Roman" panose="02020603050405020304" pitchFamily="18" charset="0"/>
                <a:cs typeface="Times New Roman" panose="02020603050405020304" pitchFamily="18" charset="0"/>
              </a:rPr>
              <a:t>» на реализацию проектов создания и (или) развития хозяйств (далее - участники отбора), отобранные конкурсной комиссией для предоставления им Грантов, соответствующие требованиям, установленным пунктом 10 Порядка *</a:t>
            </a:r>
            <a:endParaRPr lang="en-US"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Отбор получателей Грантов проводится на конкурсной основе</a:t>
            </a:r>
          </a:p>
          <a:p>
            <a:pPr algn="ctr"/>
            <a:endParaRPr lang="ru-RU" sz="3200" dirty="0">
              <a:latin typeface="Times New Roman" panose="02020603050405020304" pitchFamily="18"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5EA1BF4D-8027-418C-957C-253DAE49906F}"/>
              </a:ext>
            </a:extLst>
          </p:cNvPr>
          <p:cNvSpPr/>
          <p:nvPr/>
        </p:nvSpPr>
        <p:spPr>
          <a:xfrm>
            <a:off x="4833257" y="4596009"/>
            <a:ext cx="26484942" cy="26263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Размещение департаментом аграрной политики Воронежской области объявления о проведении конкурсного отбора на  Едином портале бюджетной системы Российской Федерации в информационно-телекоммуникационной сети «Интернет», а также в информационной системе «Портал Воронежской области в сети Интернет» на странице Департамента</a:t>
            </a:r>
          </a:p>
        </p:txBody>
      </p:sp>
      <p:sp>
        <p:nvSpPr>
          <p:cNvPr id="10" name="Прямоугольник 9">
            <a:extLst>
              <a:ext uri="{FF2B5EF4-FFF2-40B4-BE49-F238E27FC236}">
                <a16:creationId xmlns:a16="http://schemas.microsoft.com/office/drawing/2014/main" id="{5A91EA7F-9486-4D7D-A663-27381B9514E2}"/>
              </a:ext>
            </a:extLst>
          </p:cNvPr>
          <p:cNvSpPr/>
          <p:nvPr/>
        </p:nvSpPr>
        <p:spPr>
          <a:xfrm>
            <a:off x="4862514" y="7854769"/>
            <a:ext cx="26484943" cy="35394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Представление участником отбора в Департамент в срок, установленный Департаментом в объявлении о проведении конкурсного отбора, заявки на участие в отборе по форме согласно приложению № 1 к Порядку с приложением документов, указанных в пункте 24 Порядка **</a:t>
            </a:r>
          </a:p>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Участник отбора вправе в любое время отозвать поданную заявку, внести изменения в поданную заявку</a:t>
            </a:r>
          </a:p>
          <a:p>
            <a:pPr algn="ctr"/>
            <a:endParaRPr lang="ru-RU" sz="3200" dirty="0">
              <a:latin typeface="Times New Roman" panose="02020603050405020304" pitchFamily="18" charset="0"/>
              <a:cs typeface="Times New Roman" panose="02020603050405020304" pitchFamily="18" charset="0"/>
            </a:endParaRPr>
          </a:p>
        </p:txBody>
      </p:sp>
      <p:sp>
        <p:nvSpPr>
          <p:cNvPr id="37" name="Прямоугольник 36">
            <a:extLst>
              <a:ext uri="{FF2B5EF4-FFF2-40B4-BE49-F238E27FC236}">
                <a16:creationId xmlns:a16="http://schemas.microsoft.com/office/drawing/2014/main" id="{5A7CE8C5-C2FC-43A3-AC13-6A3BE2371AD5}"/>
              </a:ext>
            </a:extLst>
          </p:cNvPr>
          <p:cNvSpPr/>
          <p:nvPr/>
        </p:nvSpPr>
        <p:spPr>
          <a:xfrm>
            <a:off x="11266714" y="12177966"/>
            <a:ext cx="14238514" cy="16137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Регистрация заявки Департаментом</a:t>
            </a:r>
          </a:p>
        </p:txBody>
      </p:sp>
      <p:sp>
        <p:nvSpPr>
          <p:cNvPr id="39" name="Прямоугольник 38">
            <a:extLst>
              <a:ext uri="{FF2B5EF4-FFF2-40B4-BE49-F238E27FC236}">
                <a16:creationId xmlns:a16="http://schemas.microsoft.com/office/drawing/2014/main" id="{6CACBCD1-C53C-45D8-8E96-FF73664A43CD}"/>
              </a:ext>
            </a:extLst>
          </p:cNvPr>
          <p:cNvSpPr/>
          <p:nvPr/>
        </p:nvSpPr>
        <p:spPr>
          <a:xfrm>
            <a:off x="11266714" y="14767127"/>
            <a:ext cx="14238514" cy="23108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t> </a:t>
            </a:r>
          </a:p>
          <a:p>
            <a:pPr algn="ctr"/>
            <a:r>
              <a:rPr lang="ru-RU" sz="3200" dirty="0">
                <a:latin typeface="Times New Roman" panose="02020603050405020304" pitchFamily="18" charset="0"/>
                <a:cs typeface="Times New Roman" panose="02020603050405020304" pitchFamily="18" charset="0"/>
              </a:rPr>
              <a:t>Принятие Департаментом решения о принятии заявки к рассмотрению либо об отклонении заявки</a:t>
            </a:r>
          </a:p>
          <a:p>
            <a:pPr algn="ctr"/>
            <a:r>
              <a:rPr lang="ru-RU" sz="3200" dirty="0">
                <a:latin typeface="Times New Roman" panose="02020603050405020304" pitchFamily="18" charset="0"/>
                <a:cs typeface="Times New Roman" panose="02020603050405020304" pitchFamily="18" charset="0"/>
              </a:rPr>
              <a:t>(в срок не превышающий 10 рабочих дней с момента регистрации заявки)</a:t>
            </a:r>
          </a:p>
        </p:txBody>
      </p:sp>
      <p:sp>
        <p:nvSpPr>
          <p:cNvPr id="46" name="Прямоугольник 45">
            <a:extLst>
              <a:ext uri="{FF2B5EF4-FFF2-40B4-BE49-F238E27FC236}">
                <a16:creationId xmlns:a16="http://schemas.microsoft.com/office/drawing/2014/main" id="{AE144DF1-5D21-4D94-A4D4-AFA47B16202D}"/>
              </a:ext>
            </a:extLst>
          </p:cNvPr>
          <p:cNvSpPr/>
          <p:nvPr/>
        </p:nvSpPr>
        <p:spPr>
          <a:xfrm>
            <a:off x="5740634" y="17748456"/>
            <a:ext cx="9027417" cy="14291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Принятие заявки к рассмотрению </a:t>
            </a:r>
          </a:p>
        </p:txBody>
      </p:sp>
      <p:sp>
        <p:nvSpPr>
          <p:cNvPr id="47" name="Прямоугольник 46">
            <a:extLst>
              <a:ext uri="{FF2B5EF4-FFF2-40B4-BE49-F238E27FC236}">
                <a16:creationId xmlns:a16="http://schemas.microsoft.com/office/drawing/2014/main" id="{58CD2913-40E4-4780-AA6A-98DBD61F09F6}"/>
              </a:ext>
            </a:extLst>
          </p:cNvPr>
          <p:cNvSpPr/>
          <p:nvPr/>
        </p:nvSpPr>
        <p:spPr>
          <a:xfrm>
            <a:off x="26680886" y="17685914"/>
            <a:ext cx="7903027" cy="109739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Отклонение заявки</a:t>
            </a:r>
          </a:p>
          <a:p>
            <a:pPr algn="ctr"/>
            <a:r>
              <a:rPr lang="ru-RU" sz="3200" dirty="0">
                <a:latin typeface="Times New Roman" panose="02020603050405020304" pitchFamily="18" charset="0"/>
                <a:cs typeface="Times New Roman" panose="02020603050405020304" pitchFamily="18" charset="0"/>
              </a:rPr>
              <a:t>Основаниями для отклонения заявки участника отбора на стадии рассмотрения и оценки заявок являются:</a:t>
            </a:r>
          </a:p>
          <a:p>
            <a:pPr algn="ctr"/>
            <a:r>
              <a:rPr lang="ru-RU" sz="3200" dirty="0">
                <a:latin typeface="Times New Roman" panose="02020603050405020304" pitchFamily="18" charset="0"/>
                <a:cs typeface="Times New Roman" panose="02020603050405020304" pitchFamily="18" charset="0"/>
              </a:rPr>
              <a:t>- несоответствие участника отбора требованиям, установленным в пункте 10 Порядка;</a:t>
            </a:r>
          </a:p>
          <a:p>
            <a:pPr algn="ctr"/>
            <a:r>
              <a:rPr lang="ru-RU" sz="3200" dirty="0">
                <a:latin typeface="Times New Roman" panose="02020603050405020304" pitchFamily="18" charset="0"/>
                <a:cs typeface="Times New Roman" panose="02020603050405020304" pitchFamily="18" charset="0"/>
              </a:rPr>
              <a:t>- несоответствие представленных участником отбора заявок и документов требованиям к заявкам участников отбора, установленным в объявлении о проведении отбора;</a:t>
            </a:r>
          </a:p>
          <a:p>
            <a:pPr algn="ctr"/>
            <a:r>
              <a:rPr lang="ru-RU" sz="3200" dirty="0">
                <a:latin typeface="Times New Roman" panose="02020603050405020304" pitchFamily="18" charset="0"/>
                <a:cs typeface="Times New Roman" panose="02020603050405020304" pitchFamily="18" charset="0"/>
              </a:rPr>
              <a:t>- недостоверность представленной участником отбора информации, в том числе информации о месте нахождения и адресе юридического лица;</a:t>
            </a:r>
          </a:p>
          <a:p>
            <a:pPr algn="ctr"/>
            <a:r>
              <a:rPr lang="ru-RU" sz="3200" dirty="0">
                <a:latin typeface="Times New Roman" panose="02020603050405020304" pitchFamily="18" charset="0"/>
                <a:cs typeface="Times New Roman" panose="02020603050405020304" pitchFamily="18" charset="0"/>
              </a:rPr>
              <a:t>- подача участником отбора заявки после даты, определенной для подачи заявок;</a:t>
            </a:r>
          </a:p>
          <a:p>
            <a:pPr algn="ctr"/>
            <a:r>
              <a:rPr lang="ru-RU" sz="3200" dirty="0">
                <a:latin typeface="Times New Roman" panose="02020603050405020304" pitchFamily="18" charset="0"/>
                <a:cs typeface="Times New Roman" panose="02020603050405020304" pitchFamily="18" charset="0"/>
              </a:rPr>
              <a:t>- непредставление (представление не в полном объеме) документов, предусмотренных пунктом 24 Порядка.</a:t>
            </a:r>
          </a:p>
          <a:p>
            <a:pPr algn="ctr"/>
            <a:endParaRPr lang="ru-RU" sz="3200" dirty="0">
              <a:latin typeface="Times New Roman" panose="02020603050405020304" pitchFamily="18" charset="0"/>
              <a:cs typeface="Times New Roman" panose="02020603050405020304" pitchFamily="18" charset="0"/>
            </a:endParaRPr>
          </a:p>
        </p:txBody>
      </p:sp>
      <p:sp>
        <p:nvSpPr>
          <p:cNvPr id="49" name="Прямоугольник 48">
            <a:extLst>
              <a:ext uri="{FF2B5EF4-FFF2-40B4-BE49-F238E27FC236}">
                <a16:creationId xmlns:a16="http://schemas.microsoft.com/office/drawing/2014/main" id="{89585078-1EC5-4E8A-8B93-B637977EDDE2}"/>
              </a:ext>
            </a:extLst>
          </p:cNvPr>
          <p:cNvSpPr/>
          <p:nvPr/>
        </p:nvSpPr>
        <p:spPr>
          <a:xfrm>
            <a:off x="26680885" y="29079679"/>
            <a:ext cx="7903027" cy="44087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Размещение информации о результатах рассмотрения заявок на Едином портале, а также в информационной системе «Портал Воронежской области в сети Интернет» на странице Департамента </a:t>
            </a:r>
          </a:p>
          <a:p>
            <a:pPr algn="ctr"/>
            <a:r>
              <a:rPr lang="ru-RU" sz="3200" dirty="0">
                <a:latin typeface="Times New Roman" panose="02020603050405020304" pitchFamily="18" charset="0"/>
                <a:cs typeface="Times New Roman" panose="02020603050405020304" pitchFamily="18" charset="0"/>
              </a:rPr>
              <a:t>(течение 10 дней со дня принятия решения)</a:t>
            </a:r>
          </a:p>
          <a:p>
            <a:pPr algn="ctr"/>
            <a:endParaRPr lang="ru-RU" sz="3200" dirty="0">
              <a:latin typeface="Times New Roman" panose="02020603050405020304" pitchFamily="18" charset="0"/>
              <a:cs typeface="Times New Roman" panose="02020603050405020304" pitchFamily="18" charset="0"/>
            </a:endParaRPr>
          </a:p>
        </p:txBody>
      </p:sp>
      <p:sp>
        <p:nvSpPr>
          <p:cNvPr id="50" name="Прямоугольник 49">
            <a:extLst>
              <a:ext uri="{FF2B5EF4-FFF2-40B4-BE49-F238E27FC236}">
                <a16:creationId xmlns:a16="http://schemas.microsoft.com/office/drawing/2014/main" id="{922587EF-6113-4648-8CC3-44C99236B388}"/>
              </a:ext>
            </a:extLst>
          </p:cNvPr>
          <p:cNvSpPr/>
          <p:nvPr/>
        </p:nvSpPr>
        <p:spPr>
          <a:xfrm>
            <a:off x="26680885" y="34689523"/>
            <a:ext cx="7903027" cy="38208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Уведомление участника отбора о принятом решении  </a:t>
            </a:r>
          </a:p>
          <a:p>
            <a:pPr algn="ctr"/>
            <a:r>
              <a:rPr lang="ru-RU" sz="3200" dirty="0">
                <a:latin typeface="Times New Roman" panose="02020603050405020304" pitchFamily="18" charset="0"/>
                <a:cs typeface="Times New Roman" panose="02020603050405020304" pitchFamily="18" charset="0"/>
              </a:rPr>
              <a:t>(в течение 5 рабочих дней со дня </a:t>
            </a:r>
          </a:p>
          <a:p>
            <a:pPr algn="ctr"/>
            <a:r>
              <a:rPr lang="ru-RU" sz="3200" dirty="0">
                <a:latin typeface="Times New Roman" panose="02020603050405020304" pitchFamily="18" charset="0"/>
                <a:cs typeface="Times New Roman" panose="02020603050405020304" pitchFamily="18" charset="0"/>
              </a:rPr>
              <a:t>принятия решения)</a:t>
            </a:r>
          </a:p>
          <a:p>
            <a:pPr algn="ctr"/>
            <a:endParaRPr lang="ru-RU" sz="3200" dirty="0">
              <a:latin typeface="Times New Roman" panose="02020603050405020304" pitchFamily="18" charset="0"/>
              <a:cs typeface="Times New Roman" panose="02020603050405020304" pitchFamily="18" charset="0"/>
            </a:endParaRPr>
          </a:p>
          <a:p>
            <a:pPr algn="ctr"/>
            <a:endParaRPr lang="ru-RU" sz="3200" dirty="0">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B2B55505-E27A-4E34-A494-262DDEF2B122}"/>
              </a:ext>
            </a:extLst>
          </p:cNvPr>
          <p:cNvSpPr/>
          <p:nvPr/>
        </p:nvSpPr>
        <p:spPr>
          <a:xfrm>
            <a:off x="5786354" y="20191536"/>
            <a:ext cx="8981698" cy="24248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 Запрос Департаментом документов, которые  находятся в распоряжении иных государственных органов,  в соответствии с пунктами </a:t>
            </a:r>
          </a:p>
          <a:p>
            <a:pPr algn="ctr"/>
            <a:r>
              <a:rPr lang="ru-RU" sz="3200" dirty="0">
                <a:latin typeface="Times New Roman" panose="02020603050405020304" pitchFamily="18" charset="0"/>
                <a:cs typeface="Times New Roman" panose="02020603050405020304" pitchFamily="18" charset="0"/>
              </a:rPr>
              <a:t>25 Порядка</a:t>
            </a:r>
          </a:p>
        </p:txBody>
      </p:sp>
      <p:sp>
        <p:nvSpPr>
          <p:cNvPr id="5" name="Прямоугольник 4">
            <a:extLst>
              <a:ext uri="{FF2B5EF4-FFF2-40B4-BE49-F238E27FC236}">
                <a16:creationId xmlns:a16="http://schemas.microsoft.com/office/drawing/2014/main" id="{0003D915-ADFF-49BD-A6C3-4C493941A875}"/>
              </a:ext>
            </a:extLst>
          </p:cNvPr>
          <p:cNvSpPr/>
          <p:nvPr/>
        </p:nvSpPr>
        <p:spPr>
          <a:xfrm>
            <a:off x="5740634" y="23713137"/>
            <a:ext cx="9027417" cy="27689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Принятие Департаментом решения о предоставлении гранта либо об отказе в ее предоставлении</a:t>
            </a:r>
          </a:p>
          <a:p>
            <a:pPr algn="ctr"/>
            <a:r>
              <a:rPr lang="ru-RU" sz="3200" dirty="0">
                <a:latin typeface="Times New Roman" panose="02020603050405020304" pitchFamily="18" charset="0"/>
                <a:cs typeface="Times New Roman" panose="02020603050405020304" pitchFamily="18" charset="0"/>
              </a:rPr>
              <a:t>(в течение 45 календарных дней со дня заседания конкурсной комиссии)</a:t>
            </a:r>
          </a:p>
        </p:txBody>
      </p:sp>
      <p:sp>
        <p:nvSpPr>
          <p:cNvPr id="8" name="Прямоугольник 7">
            <a:extLst>
              <a:ext uri="{FF2B5EF4-FFF2-40B4-BE49-F238E27FC236}">
                <a16:creationId xmlns:a16="http://schemas.microsoft.com/office/drawing/2014/main" id="{E70B27A7-4ACA-47B9-8382-AB8A9E45309D}"/>
              </a:ext>
            </a:extLst>
          </p:cNvPr>
          <p:cNvSpPr/>
          <p:nvPr/>
        </p:nvSpPr>
        <p:spPr>
          <a:xfrm>
            <a:off x="11069070" y="27362927"/>
            <a:ext cx="10074730" cy="158572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Отказ в предоставлении гранта</a:t>
            </a:r>
          </a:p>
          <a:p>
            <a:pPr algn="ctr"/>
            <a:r>
              <a:rPr lang="ru-RU" sz="3200" dirty="0">
                <a:latin typeface="Times New Roman" panose="02020603050405020304" pitchFamily="18" charset="0"/>
                <a:cs typeface="Times New Roman" panose="02020603050405020304" pitchFamily="18" charset="0"/>
              </a:rPr>
              <a:t>Основаниями для отказа участнику отбора в предоставлении гранта являются:</a:t>
            </a:r>
          </a:p>
          <a:p>
            <a:pPr algn="ctr"/>
            <a:r>
              <a:rPr lang="ru-RU" sz="3200" dirty="0">
                <a:latin typeface="Times New Roman" panose="02020603050405020304" pitchFamily="18" charset="0"/>
                <a:cs typeface="Times New Roman" panose="02020603050405020304" pitchFamily="18" charset="0"/>
              </a:rPr>
              <a:t>- установление факта недостоверности, представленной участником отбора информации;</a:t>
            </a:r>
          </a:p>
          <a:p>
            <a:pPr algn="ctr"/>
            <a:r>
              <a:rPr lang="ru-RU" sz="3200" dirty="0">
                <a:latin typeface="Times New Roman" panose="02020603050405020304" pitchFamily="18" charset="0"/>
                <a:cs typeface="Times New Roman" panose="02020603050405020304" pitchFamily="18" charset="0"/>
              </a:rPr>
              <a:t>- несоответствие представленных участником отбора документов требованиям к документам, определенным пунктом 24 Порядка, или непредставление (представление не в полном объеме) указанных документов;</a:t>
            </a:r>
          </a:p>
          <a:p>
            <a:pPr algn="ctr"/>
            <a:r>
              <a:rPr lang="ru-RU" sz="3200" dirty="0">
                <a:latin typeface="Times New Roman" panose="02020603050405020304" pitchFamily="18" charset="0"/>
                <a:cs typeface="Times New Roman" panose="02020603050405020304" pitchFamily="18" charset="0"/>
              </a:rPr>
              <a:t>- установление факта недостоверности, представленной участником отбора информации;</a:t>
            </a:r>
          </a:p>
          <a:p>
            <a:pPr algn="ctr"/>
            <a:r>
              <a:rPr lang="ru-RU" sz="3200" dirty="0">
                <a:latin typeface="Times New Roman" panose="02020603050405020304" pitchFamily="18" charset="0"/>
                <a:cs typeface="Times New Roman" panose="02020603050405020304" pitchFamily="18" charset="0"/>
              </a:rPr>
              <a:t>- непрохождение участником отбора конкурсного отбора, в том числе по причине несоответствия условиям предоставления Гранта, указанным в пункте 26 Порядка, либо в случае, если участник отбора не набрал необходимого количества баллов для признания его победителем конкурсного отбора;</a:t>
            </a:r>
          </a:p>
          <a:p>
            <a:pPr algn="ctr"/>
            <a:r>
              <a:rPr lang="ru-RU" sz="3200" dirty="0">
                <a:latin typeface="Times New Roman" panose="02020603050405020304" pitchFamily="18" charset="0"/>
                <a:cs typeface="Times New Roman" panose="02020603050405020304" pitchFamily="18" charset="0"/>
              </a:rPr>
              <a:t>- невыполнение участником отбора обязательства по государственной регистрации в качестве индивидуального предпринимателя или крестьянского (фермерского) хозяйства в органах Федеральной налоговой службы в течение 30 календарных дней после принятия решения о предоставлении ему Гранта;</a:t>
            </a:r>
          </a:p>
          <a:p>
            <a:pPr algn="ctr"/>
            <a:r>
              <a:rPr lang="ru-RU" sz="3200" dirty="0">
                <a:latin typeface="Times New Roman" panose="02020603050405020304" pitchFamily="18" charset="0"/>
                <a:cs typeface="Times New Roman" panose="02020603050405020304" pitchFamily="18" charset="0"/>
              </a:rPr>
              <a:t>- отказ победителя конкурсного отбора от получения Гранта, в том числе выраженный в уклонении от заключения Соглашения в сроки, установленные пунктом 31 Порядка, или направление в Департамент уведомления об отказе от получения Гранта;</a:t>
            </a:r>
          </a:p>
          <a:p>
            <a:pPr algn="ctr"/>
            <a:r>
              <a:rPr lang="ru-RU" sz="3200" dirty="0">
                <a:latin typeface="Times New Roman" panose="02020603050405020304" pitchFamily="18" charset="0"/>
                <a:cs typeface="Times New Roman" panose="02020603050405020304" pitchFamily="18" charset="0"/>
              </a:rPr>
              <a:t>- отсутствие лимитов бюджетных обязательств на предоставление Гранта.</a:t>
            </a:r>
          </a:p>
          <a:p>
            <a:pPr algn="ctr"/>
            <a:endParaRPr lang="ru-RU" sz="3200" dirty="0">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AFD82481-D641-47F8-80E8-762EB6F34C7F}"/>
              </a:ext>
            </a:extLst>
          </p:cNvPr>
          <p:cNvSpPr/>
          <p:nvPr/>
        </p:nvSpPr>
        <p:spPr>
          <a:xfrm>
            <a:off x="11069070" y="47599090"/>
            <a:ext cx="10074730" cy="206496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Уведомление участника отбора о принятом решении  </a:t>
            </a:r>
          </a:p>
          <a:p>
            <a:pPr algn="ctr"/>
            <a:r>
              <a:rPr lang="ru-RU" sz="3200" dirty="0">
                <a:latin typeface="Times New Roman" panose="02020603050405020304" pitchFamily="18" charset="0"/>
                <a:cs typeface="Times New Roman" panose="02020603050405020304" pitchFamily="18" charset="0"/>
              </a:rPr>
              <a:t>(в течение 5 рабочих дней со дня </a:t>
            </a:r>
          </a:p>
          <a:p>
            <a:pPr algn="ctr"/>
            <a:r>
              <a:rPr lang="ru-RU" sz="3200" dirty="0">
                <a:latin typeface="Times New Roman" panose="02020603050405020304" pitchFamily="18" charset="0"/>
                <a:cs typeface="Times New Roman" panose="02020603050405020304" pitchFamily="18" charset="0"/>
              </a:rPr>
              <a:t>принятия решения)</a:t>
            </a:r>
          </a:p>
        </p:txBody>
      </p:sp>
      <p:sp>
        <p:nvSpPr>
          <p:cNvPr id="11" name="Прямоугольник 10">
            <a:extLst>
              <a:ext uri="{FF2B5EF4-FFF2-40B4-BE49-F238E27FC236}">
                <a16:creationId xmlns:a16="http://schemas.microsoft.com/office/drawing/2014/main" id="{2A518B71-1668-4676-9EB8-6C261402CAC5}"/>
              </a:ext>
            </a:extLst>
          </p:cNvPr>
          <p:cNvSpPr/>
          <p:nvPr/>
        </p:nvSpPr>
        <p:spPr>
          <a:xfrm>
            <a:off x="1143001" y="29075056"/>
            <a:ext cx="7380514" cy="28888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Включение участника отбора в реестр получателей гранта на оплату</a:t>
            </a:r>
          </a:p>
          <a:p>
            <a:pPr algn="ctr"/>
            <a:r>
              <a:rPr lang="ru-RU" sz="3200" dirty="0">
                <a:latin typeface="Times New Roman" panose="02020603050405020304" pitchFamily="18" charset="0"/>
                <a:cs typeface="Times New Roman" panose="02020603050405020304" pitchFamily="18" charset="0"/>
              </a:rPr>
              <a:t>Размер гранта рассчитывается в соответствии с пунктом </a:t>
            </a:r>
            <a:r>
              <a:rPr lang="en-US" sz="3200" dirty="0">
                <a:latin typeface="Times New Roman" panose="02020603050405020304" pitchFamily="18" charset="0"/>
                <a:cs typeface="Times New Roman" panose="02020603050405020304" pitchFamily="18" charset="0"/>
              </a:rPr>
              <a:t>2</a:t>
            </a:r>
            <a:r>
              <a:rPr lang="ru-RU" sz="3200" dirty="0">
                <a:latin typeface="Times New Roman" panose="02020603050405020304" pitchFamily="18" charset="0"/>
                <a:cs typeface="Times New Roman" panose="02020603050405020304" pitchFamily="18" charset="0"/>
              </a:rPr>
              <a:t>8 Порядка</a:t>
            </a:r>
          </a:p>
          <a:p>
            <a:pPr algn="ctr"/>
            <a:endParaRPr lang="ru-RU" sz="3200" dirty="0">
              <a:latin typeface="Times New Roman" panose="02020603050405020304" pitchFamily="18" charset="0"/>
              <a:cs typeface="Times New Roman" panose="02020603050405020304" pitchFamily="18" charset="0"/>
            </a:endParaRPr>
          </a:p>
        </p:txBody>
      </p:sp>
      <p:sp>
        <p:nvSpPr>
          <p:cNvPr id="12" name="Прямоугольник 11">
            <a:extLst>
              <a:ext uri="{FF2B5EF4-FFF2-40B4-BE49-F238E27FC236}">
                <a16:creationId xmlns:a16="http://schemas.microsoft.com/office/drawing/2014/main" id="{9F17C7CE-10F5-4C46-8FA1-DBB252C640D1}"/>
              </a:ext>
            </a:extLst>
          </p:cNvPr>
          <p:cNvSpPr/>
          <p:nvPr/>
        </p:nvSpPr>
        <p:spPr>
          <a:xfrm>
            <a:off x="1143001" y="37194421"/>
            <a:ext cx="7380514" cy="2514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Уведомление участника отбора о принятом решении  </a:t>
            </a:r>
          </a:p>
          <a:p>
            <a:pPr algn="ctr"/>
            <a:r>
              <a:rPr lang="ru-RU" sz="3200" dirty="0">
                <a:latin typeface="Times New Roman" panose="02020603050405020304" pitchFamily="18" charset="0"/>
                <a:cs typeface="Times New Roman" panose="02020603050405020304" pitchFamily="18" charset="0"/>
              </a:rPr>
              <a:t>(в течение 5 рабочих дней со дня </a:t>
            </a:r>
          </a:p>
          <a:p>
            <a:pPr algn="ctr"/>
            <a:r>
              <a:rPr lang="ru-RU" sz="3200" dirty="0">
                <a:latin typeface="Times New Roman" panose="02020603050405020304" pitchFamily="18" charset="0"/>
                <a:cs typeface="Times New Roman" panose="02020603050405020304" pitchFamily="18" charset="0"/>
              </a:rPr>
              <a:t>принятия решения)</a:t>
            </a:r>
          </a:p>
        </p:txBody>
      </p:sp>
      <p:sp>
        <p:nvSpPr>
          <p:cNvPr id="13" name="Прямоугольник 12">
            <a:extLst>
              <a:ext uri="{FF2B5EF4-FFF2-40B4-BE49-F238E27FC236}">
                <a16:creationId xmlns:a16="http://schemas.microsoft.com/office/drawing/2014/main" id="{A356C87D-E8B7-482C-AC02-83CE0FB91788}"/>
              </a:ext>
            </a:extLst>
          </p:cNvPr>
          <p:cNvSpPr/>
          <p:nvPr/>
        </p:nvSpPr>
        <p:spPr>
          <a:xfrm>
            <a:off x="1143001" y="39960242"/>
            <a:ext cx="7380514" cy="29643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Заключение Соглашения о предоставлении гранта </a:t>
            </a:r>
          </a:p>
          <a:p>
            <a:pPr algn="ctr"/>
            <a:r>
              <a:rPr lang="ru-RU" sz="3200" dirty="0">
                <a:latin typeface="Times New Roman" panose="02020603050405020304" pitchFamily="18" charset="0"/>
                <a:cs typeface="Times New Roman" panose="02020603050405020304" pitchFamily="18" charset="0"/>
              </a:rPr>
              <a:t>(в срок не позднее 15 календарных дней со дня утверждения результатов конкурсного отбора) </a:t>
            </a:r>
          </a:p>
          <a:p>
            <a:pPr algn="ctr"/>
            <a:endParaRPr lang="ru-RU" sz="3200" dirty="0">
              <a:latin typeface="Times New Roman" panose="02020603050405020304" pitchFamily="18" charset="0"/>
              <a:cs typeface="Times New Roman" panose="02020603050405020304" pitchFamily="18" charset="0"/>
            </a:endParaRPr>
          </a:p>
        </p:txBody>
      </p:sp>
      <p:sp>
        <p:nvSpPr>
          <p:cNvPr id="14" name="Прямоугольник 13">
            <a:extLst>
              <a:ext uri="{FF2B5EF4-FFF2-40B4-BE49-F238E27FC236}">
                <a16:creationId xmlns:a16="http://schemas.microsoft.com/office/drawing/2014/main" id="{FC53CE01-5A27-4FB8-80D3-84B9352AE7C3}"/>
              </a:ext>
            </a:extLst>
          </p:cNvPr>
          <p:cNvSpPr/>
          <p:nvPr/>
        </p:nvSpPr>
        <p:spPr>
          <a:xfrm>
            <a:off x="1175000" y="43609776"/>
            <a:ext cx="7380514" cy="19541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Перечисление субсидии</a:t>
            </a:r>
          </a:p>
          <a:p>
            <a:pPr algn="ctr"/>
            <a:r>
              <a:rPr lang="ru-RU" sz="3200" dirty="0">
                <a:latin typeface="Times New Roman" panose="02020603050405020304" pitchFamily="18" charset="0"/>
                <a:cs typeface="Times New Roman" panose="02020603050405020304" pitchFamily="18" charset="0"/>
              </a:rPr>
              <a:t>(в срок не позднее 30 рабочих дней со дня открытия счета)</a:t>
            </a:r>
          </a:p>
        </p:txBody>
      </p:sp>
      <p:sp>
        <p:nvSpPr>
          <p:cNvPr id="17" name="Прямоугольник 16">
            <a:extLst>
              <a:ext uri="{FF2B5EF4-FFF2-40B4-BE49-F238E27FC236}">
                <a16:creationId xmlns:a16="http://schemas.microsoft.com/office/drawing/2014/main" id="{6A82C3D3-0647-44E1-AE9B-1AB767185693}"/>
              </a:ext>
            </a:extLst>
          </p:cNvPr>
          <p:cNvSpPr/>
          <p:nvPr/>
        </p:nvSpPr>
        <p:spPr>
          <a:xfrm>
            <a:off x="1143001" y="45929005"/>
            <a:ext cx="7380514" cy="44858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Предоставление получателем субсидии отчета о достижении результатов предоставления субсидии </a:t>
            </a:r>
          </a:p>
          <a:p>
            <a:pPr algn="ctr"/>
            <a:r>
              <a:rPr lang="ru-RU" sz="3200" dirty="0">
                <a:latin typeface="Times New Roman" panose="02020603050405020304" pitchFamily="18" charset="0"/>
                <a:cs typeface="Times New Roman" panose="02020603050405020304" pitchFamily="18" charset="0"/>
              </a:rPr>
              <a:t>(в срок до 10 февраля года, следующего за годом получения субсидии),  по истечении 18 месяцев с даты получения средств Гранта, но не позднее 20-го числа месяца, следующего за отчетным, отчет об осуществлении расходов</a:t>
            </a:r>
          </a:p>
          <a:p>
            <a:pPr algn="ctr"/>
            <a:endParaRPr lang="ru-RU" sz="3200" dirty="0">
              <a:latin typeface="Times New Roman" panose="02020603050405020304" pitchFamily="18" charset="0"/>
              <a:cs typeface="Times New Roman" panose="02020603050405020304" pitchFamily="18" charset="0"/>
            </a:endParaRPr>
          </a:p>
        </p:txBody>
      </p:sp>
      <p:sp>
        <p:nvSpPr>
          <p:cNvPr id="18" name="Стрелка: вправо 17">
            <a:extLst>
              <a:ext uri="{FF2B5EF4-FFF2-40B4-BE49-F238E27FC236}">
                <a16:creationId xmlns:a16="http://schemas.microsoft.com/office/drawing/2014/main" id="{8B96C6C3-B25A-4B13-A9F2-E7BDA845C788}"/>
              </a:ext>
            </a:extLst>
          </p:cNvPr>
          <p:cNvSpPr/>
          <p:nvPr/>
        </p:nvSpPr>
        <p:spPr>
          <a:xfrm>
            <a:off x="8552771" y="41656662"/>
            <a:ext cx="947056" cy="1364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a:extLst>
              <a:ext uri="{FF2B5EF4-FFF2-40B4-BE49-F238E27FC236}">
                <a16:creationId xmlns:a16="http://schemas.microsoft.com/office/drawing/2014/main" id="{0A48571C-47B7-4636-B6E7-A182C488242C}"/>
              </a:ext>
            </a:extLst>
          </p:cNvPr>
          <p:cNvSpPr/>
          <p:nvPr/>
        </p:nvSpPr>
        <p:spPr>
          <a:xfrm>
            <a:off x="18127844" y="7188949"/>
            <a:ext cx="45719" cy="6658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a:extLst>
              <a:ext uri="{FF2B5EF4-FFF2-40B4-BE49-F238E27FC236}">
                <a16:creationId xmlns:a16="http://schemas.microsoft.com/office/drawing/2014/main" id="{31886BD2-7A88-49FC-8F68-6CFE1ABDCDB7}"/>
              </a:ext>
            </a:extLst>
          </p:cNvPr>
          <p:cNvSpPr/>
          <p:nvPr/>
        </p:nvSpPr>
        <p:spPr>
          <a:xfrm>
            <a:off x="18052869" y="11478728"/>
            <a:ext cx="91437" cy="7112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a:extLst>
              <a:ext uri="{FF2B5EF4-FFF2-40B4-BE49-F238E27FC236}">
                <a16:creationId xmlns:a16="http://schemas.microsoft.com/office/drawing/2014/main" id="{E89C4D1B-FD9B-4CF0-9866-1B34F4FA1F3C}"/>
              </a:ext>
            </a:extLst>
          </p:cNvPr>
          <p:cNvSpPr/>
          <p:nvPr/>
        </p:nvSpPr>
        <p:spPr>
          <a:xfrm flipH="1">
            <a:off x="18052868" y="13791674"/>
            <a:ext cx="45719" cy="8808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низ 26">
            <a:extLst>
              <a:ext uri="{FF2B5EF4-FFF2-40B4-BE49-F238E27FC236}">
                <a16:creationId xmlns:a16="http://schemas.microsoft.com/office/drawing/2014/main" id="{B2765DE1-5CCD-4910-8476-EB6E2FF537CC}"/>
              </a:ext>
            </a:extLst>
          </p:cNvPr>
          <p:cNvSpPr/>
          <p:nvPr/>
        </p:nvSpPr>
        <p:spPr>
          <a:xfrm>
            <a:off x="10172700" y="19326460"/>
            <a:ext cx="45719" cy="865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низ 27">
            <a:extLst>
              <a:ext uri="{FF2B5EF4-FFF2-40B4-BE49-F238E27FC236}">
                <a16:creationId xmlns:a16="http://schemas.microsoft.com/office/drawing/2014/main" id="{95DAC2AC-5742-4049-86A2-E928FB22C05B}"/>
              </a:ext>
            </a:extLst>
          </p:cNvPr>
          <p:cNvSpPr/>
          <p:nvPr/>
        </p:nvSpPr>
        <p:spPr>
          <a:xfrm>
            <a:off x="10172700" y="22616387"/>
            <a:ext cx="45719" cy="103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низ 32">
            <a:extLst>
              <a:ext uri="{FF2B5EF4-FFF2-40B4-BE49-F238E27FC236}">
                <a16:creationId xmlns:a16="http://schemas.microsoft.com/office/drawing/2014/main" id="{6071A923-2A70-4B99-8557-189B4EF522C4}"/>
              </a:ext>
            </a:extLst>
          </p:cNvPr>
          <p:cNvSpPr/>
          <p:nvPr/>
        </p:nvSpPr>
        <p:spPr>
          <a:xfrm>
            <a:off x="16077728" y="43265906"/>
            <a:ext cx="45719" cy="6852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низ 33">
            <a:extLst>
              <a:ext uri="{FF2B5EF4-FFF2-40B4-BE49-F238E27FC236}">
                <a16:creationId xmlns:a16="http://schemas.microsoft.com/office/drawing/2014/main" id="{C75DF590-1516-44AB-B9A5-B5507A7AF1F4}"/>
              </a:ext>
            </a:extLst>
          </p:cNvPr>
          <p:cNvSpPr/>
          <p:nvPr/>
        </p:nvSpPr>
        <p:spPr>
          <a:xfrm flipH="1">
            <a:off x="4449278" y="36611920"/>
            <a:ext cx="91437" cy="6054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Стрелка: вниз 34">
            <a:extLst>
              <a:ext uri="{FF2B5EF4-FFF2-40B4-BE49-F238E27FC236}">
                <a16:creationId xmlns:a16="http://schemas.microsoft.com/office/drawing/2014/main" id="{37CFA3E3-11EF-43E8-AA7E-632302631A84}"/>
              </a:ext>
            </a:extLst>
          </p:cNvPr>
          <p:cNvSpPr/>
          <p:nvPr/>
        </p:nvSpPr>
        <p:spPr>
          <a:xfrm>
            <a:off x="4506164" y="39709022"/>
            <a:ext cx="45720" cy="233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Стрелка: вниз 37">
            <a:extLst>
              <a:ext uri="{FF2B5EF4-FFF2-40B4-BE49-F238E27FC236}">
                <a16:creationId xmlns:a16="http://schemas.microsoft.com/office/drawing/2014/main" id="{DE353881-F4C6-45B5-ABE0-6C80C2D306E6}"/>
              </a:ext>
            </a:extLst>
          </p:cNvPr>
          <p:cNvSpPr/>
          <p:nvPr/>
        </p:nvSpPr>
        <p:spPr>
          <a:xfrm flipH="1" flipV="1">
            <a:off x="4586432" y="45563910"/>
            <a:ext cx="45719" cy="365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Стрелка: вниз 40">
            <a:extLst>
              <a:ext uri="{FF2B5EF4-FFF2-40B4-BE49-F238E27FC236}">
                <a16:creationId xmlns:a16="http://schemas.microsoft.com/office/drawing/2014/main" id="{23AE8F03-CEF2-4803-8FB0-434E113CBDE5}"/>
              </a:ext>
            </a:extLst>
          </p:cNvPr>
          <p:cNvSpPr/>
          <p:nvPr/>
        </p:nvSpPr>
        <p:spPr>
          <a:xfrm rot="5400000">
            <a:off x="5072095" y="25595805"/>
            <a:ext cx="45719" cy="12456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Стрелка: вниз 41">
            <a:extLst>
              <a:ext uri="{FF2B5EF4-FFF2-40B4-BE49-F238E27FC236}">
                <a16:creationId xmlns:a16="http://schemas.microsoft.com/office/drawing/2014/main" id="{2382AEB2-DFE4-425A-AF5B-E5C05C9B3D3E}"/>
              </a:ext>
            </a:extLst>
          </p:cNvPr>
          <p:cNvSpPr/>
          <p:nvPr/>
        </p:nvSpPr>
        <p:spPr>
          <a:xfrm>
            <a:off x="4449277" y="26241483"/>
            <a:ext cx="45719" cy="27689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Стрелка: вправо 42">
            <a:extLst>
              <a:ext uri="{FF2B5EF4-FFF2-40B4-BE49-F238E27FC236}">
                <a16:creationId xmlns:a16="http://schemas.microsoft.com/office/drawing/2014/main" id="{F47905F9-5029-4CFB-BC4C-C6D3C870C9F6}"/>
              </a:ext>
            </a:extLst>
          </p:cNvPr>
          <p:cNvSpPr/>
          <p:nvPr/>
        </p:nvSpPr>
        <p:spPr>
          <a:xfrm>
            <a:off x="14813770" y="26218624"/>
            <a:ext cx="141441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Стрелка: вниз 43">
            <a:extLst>
              <a:ext uri="{FF2B5EF4-FFF2-40B4-BE49-F238E27FC236}">
                <a16:creationId xmlns:a16="http://schemas.microsoft.com/office/drawing/2014/main" id="{2BA274C7-A709-495D-9779-631D2489CD12}"/>
              </a:ext>
            </a:extLst>
          </p:cNvPr>
          <p:cNvSpPr/>
          <p:nvPr/>
        </p:nvSpPr>
        <p:spPr>
          <a:xfrm flipH="1">
            <a:off x="16228181" y="26264344"/>
            <a:ext cx="45720" cy="1128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Стрелка: вниз 44">
            <a:extLst>
              <a:ext uri="{FF2B5EF4-FFF2-40B4-BE49-F238E27FC236}">
                <a16:creationId xmlns:a16="http://schemas.microsoft.com/office/drawing/2014/main" id="{F959A653-6FEF-4092-AD16-B4E9ECFD2A68}"/>
              </a:ext>
            </a:extLst>
          </p:cNvPr>
          <p:cNvSpPr/>
          <p:nvPr/>
        </p:nvSpPr>
        <p:spPr>
          <a:xfrm>
            <a:off x="10195559" y="16702771"/>
            <a:ext cx="45719" cy="983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Стрелка: вправо 50">
            <a:extLst>
              <a:ext uri="{FF2B5EF4-FFF2-40B4-BE49-F238E27FC236}">
                <a16:creationId xmlns:a16="http://schemas.microsoft.com/office/drawing/2014/main" id="{1E38F44B-AE35-476A-A20C-49B0BAEC66EB}"/>
              </a:ext>
            </a:extLst>
          </p:cNvPr>
          <p:cNvSpPr/>
          <p:nvPr/>
        </p:nvSpPr>
        <p:spPr>
          <a:xfrm rot="10800000">
            <a:off x="10241278" y="16655358"/>
            <a:ext cx="1025436" cy="47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Стрелка: вправо 51">
            <a:extLst>
              <a:ext uri="{FF2B5EF4-FFF2-40B4-BE49-F238E27FC236}">
                <a16:creationId xmlns:a16="http://schemas.microsoft.com/office/drawing/2014/main" id="{C3499973-C509-4348-BA77-31F20C6EA8EF}"/>
              </a:ext>
            </a:extLst>
          </p:cNvPr>
          <p:cNvSpPr/>
          <p:nvPr/>
        </p:nvSpPr>
        <p:spPr>
          <a:xfrm>
            <a:off x="25505228" y="16918105"/>
            <a:ext cx="510551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Стрелка: вниз 52">
            <a:extLst>
              <a:ext uri="{FF2B5EF4-FFF2-40B4-BE49-F238E27FC236}">
                <a16:creationId xmlns:a16="http://schemas.microsoft.com/office/drawing/2014/main" id="{646BB351-C4A7-4055-A91E-36EB5F12004A}"/>
              </a:ext>
            </a:extLst>
          </p:cNvPr>
          <p:cNvSpPr/>
          <p:nvPr/>
        </p:nvSpPr>
        <p:spPr>
          <a:xfrm flipH="1">
            <a:off x="30656463" y="28659909"/>
            <a:ext cx="127590" cy="419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Стрелка: вниз 53">
            <a:extLst>
              <a:ext uri="{FF2B5EF4-FFF2-40B4-BE49-F238E27FC236}">
                <a16:creationId xmlns:a16="http://schemas.microsoft.com/office/drawing/2014/main" id="{9AD41E40-2D62-44C6-A0E5-8F0885B698B8}"/>
              </a:ext>
            </a:extLst>
          </p:cNvPr>
          <p:cNvSpPr/>
          <p:nvPr/>
        </p:nvSpPr>
        <p:spPr>
          <a:xfrm>
            <a:off x="30656463" y="33488393"/>
            <a:ext cx="45719" cy="1201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трелка: вниз 54">
            <a:extLst>
              <a:ext uri="{FF2B5EF4-FFF2-40B4-BE49-F238E27FC236}">
                <a16:creationId xmlns:a16="http://schemas.microsoft.com/office/drawing/2014/main" id="{4E8CCB51-E239-4322-BB4E-0B1116F25677}"/>
              </a:ext>
            </a:extLst>
          </p:cNvPr>
          <p:cNvSpPr/>
          <p:nvPr/>
        </p:nvSpPr>
        <p:spPr>
          <a:xfrm>
            <a:off x="30586679" y="16918106"/>
            <a:ext cx="45719" cy="767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a:extLst>
              <a:ext uri="{FF2B5EF4-FFF2-40B4-BE49-F238E27FC236}">
                <a16:creationId xmlns:a16="http://schemas.microsoft.com/office/drawing/2014/main" id="{1645688B-BF26-49E0-B10A-0BE80773A748}"/>
              </a:ext>
            </a:extLst>
          </p:cNvPr>
          <p:cNvSpPr/>
          <p:nvPr/>
        </p:nvSpPr>
        <p:spPr>
          <a:xfrm>
            <a:off x="11069070" y="43951134"/>
            <a:ext cx="10074730" cy="31983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Размещение информации о результатах рассмотрения заявок на Едином портале, а также в информационной системе «Портал Воронежской области в сети Интернет» на странице Департамента </a:t>
            </a:r>
          </a:p>
          <a:p>
            <a:pPr algn="ctr"/>
            <a:r>
              <a:rPr lang="ru-RU" sz="3200" dirty="0">
                <a:latin typeface="Times New Roman" panose="02020603050405020304" pitchFamily="18" charset="0"/>
                <a:cs typeface="Times New Roman" panose="02020603050405020304" pitchFamily="18" charset="0"/>
              </a:rPr>
              <a:t>(в течение 5 дней со дня принятия решения по результатам рассмотрения заявки)</a:t>
            </a:r>
          </a:p>
        </p:txBody>
      </p:sp>
      <p:sp>
        <p:nvSpPr>
          <p:cNvPr id="15" name="Стрелка: вниз 14">
            <a:extLst>
              <a:ext uri="{FF2B5EF4-FFF2-40B4-BE49-F238E27FC236}">
                <a16:creationId xmlns:a16="http://schemas.microsoft.com/office/drawing/2014/main" id="{9D4A2C88-0CD3-46B2-8BD9-1820BFC81D03}"/>
              </a:ext>
            </a:extLst>
          </p:cNvPr>
          <p:cNvSpPr/>
          <p:nvPr/>
        </p:nvSpPr>
        <p:spPr>
          <a:xfrm flipH="1">
            <a:off x="16146311" y="47149452"/>
            <a:ext cx="45719" cy="449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a:extLst>
              <a:ext uri="{FF2B5EF4-FFF2-40B4-BE49-F238E27FC236}">
                <a16:creationId xmlns:a16="http://schemas.microsoft.com/office/drawing/2014/main" id="{0125DF06-9DA5-4F0B-A8F6-8E52662A2C73}"/>
              </a:ext>
            </a:extLst>
          </p:cNvPr>
          <p:cNvSpPr/>
          <p:nvPr/>
        </p:nvSpPr>
        <p:spPr>
          <a:xfrm>
            <a:off x="1143001" y="32602028"/>
            <a:ext cx="7334795" cy="39772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Размещение информации о результатах рассмотрения заявок на Едином портале, а также в информационной системе «Портал Воронежской области в сети Интернет» на странице Департамента </a:t>
            </a:r>
          </a:p>
          <a:p>
            <a:pPr algn="ctr"/>
            <a:r>
              <a:rPr lang="ru-RU" sz="3200" dirty="0">
                <a:latin typeface="Times New Roman" panose="02020603050405020304" pitchFamily="18" charset="0"/>
                <a:cs typeface="Times New Roman" panose="02020603050405020304" pitchFamily="18" charset="0"/>
              </a:rPr>
              <a:t>(в течение 10 дней со дня принятия решения)</a:t>
            </a:r>
          </a:p>
        </p:txBody>
      </p:sp>
      <p:sp>
        <p:nvSpPr>
          <p:cNvPr id="19" name="Стрелка: вниз 18">
            <a:extLst>
              <a:ext uri="{FF2B5EF4-FFF2-40B4-BE49-F238E27FC236}">
                <a16:creationId xmlns:a16="http://schemas.microsoft.com/office/drawing/2014/main" id="{1E202DDB-268C-49EF-AC93-E6487E12A837}"/>
              </a:ext>
            </a:extLst>
          </p:cNvPr>
          <p:cNvSpPr/>
          <p:nvPr/>
        </p:nvSpPr>
        <p:spPr>
          <a:xfrm flipH="1">
            <a:off x="4403558" y="31963930"/>
            <a:ext cx="45719" cy="595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a:extLst>
              <a:ext uri="{FF2B5EF4-FFF2-40B4-BE49-F238E27FC236}">
                <a16:creationId xmlns:a16="http://schemas.microsoft.com/office/drawing/2014/main" id="{357D43C4-E154-4C07-BD7C-CF72205E2276}"/>
              </a:ext>
            </a:extLst>
          </p:cNvPr>
          <p:cNvSpPr/>
          <p:nvPr/>
        </p:nvSpPr>
        <p:spPr>
          <a:xfrm rot="10800000">
            <a:off x="9429362" y="36312177"/>
            <a:ext cx="91439" cy="5475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a:extLst>
              <a:ext uri="{FF2B5EF4-FFF2-40B4-BE49-F238E27FC236}">
                <a16:creationId xmlns:a16="http://schemas.microsoft.com/office/drawing/2014/main" id="{B4374ED7-6D4A-4AF1-AFD8-0605CDA39993}"/>
              </a:ext>
            </a:extLst>
          </p:cNvPr>
          <p:cNvSpPr/>
          <p:nvPr/>
        </p:nvSpPr>
        <p:spPr>
          <a:xfrm>
            <a:off x="9499827" y="36249428"/>
            <a:ext cx="1526556" cy="1254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низ 25">
            <a:extLst>
              <a:ext uri="{FF2B5EF4-FFF2-40B4-BE49-F238E27FC236}">
                <a16:creationId xmlns:a16="http://schemas.microsoft.com/office/drawing/2014/main" id="{627ADC15-93BB-4783-AA9A-3BABAE67173A}"/>
              </a:ext>
            </a:extLst>
          </p:cNvPr>
          <p:cNvSpPr/>
          <p:nvPr/>
        </p:nvSpPr>
        <p:spPr>
          <a:xfrm>
            <a:off x="4586432" y="42924550"/>
            <a:ext cx="45719" cy="6852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4682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69B7055-C258-4481-B531-4DEC7FA90DD8}"/>
              </a:ext>
            </a:extLst>
          </p:cNvPr>
          <p:cNvSpPr/>
          <p:nvPr/>
        </p:nvSpPr>
        <p:spPr>
          <a:xfrm>
            <a:off x="2074989" y="10920549"/>
            <a:ext cx="32196504" cy="15544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 * Требования к участникам отбора, которым должен соответствовать участник отбора на дату подачи заявки на участие в отборе:</a:t>
            </a:r>
          </a:p>
          <a:p>
            <a:pPr algn="ctr"/>
            <a:r>
              <a:rPr lang="ru-RU" sz="3200" dirty="0">
                <a:latin typeface="Times New Roman" panose="02020603050405020304" pitchFamily="18" charset="0"/>
                <a:cs typeface="Times New Roman" panose="02020603050405020304" pitchFamily="18" charset="0"/>
              </a:rPr>
              <a:t>1) у участника отбора должна отсутствовать неисполненная обязанность по уплате налогов, сборов, страховых взносов, пеней, штрафов, процентов, подлежащих уплате в соответствии с законодательством Российской Федерации о налогах и сборах, в сумме, превышающей 10 тыс. рублей;</a:t>
            </a:r>
          </a:p>
          <a:p>
            <a:pPr algn="ctr"/>
            <a:r>
              <a:rPr lang="ru-RU" sz="3200" dirty="0">
                <a:latin typeface="Times New Roman" panose="02020603050405020304" pitchFamily="18" charset="0"/>
                <a:cs typeface="Times New Roman" panose="02020603050405020304" pitchFamily="18" charset="0"/>
              </a:rPr>
              <a:t>2) у участника отбора должна отсутствовать просроченная задолженность по возврату в бюджет Воронежской области субсидий, бюджетных инвестиций, предоставленных в том числе в соответствии с иными правовыми актами, а также иная просроченная (неурегулированная) задолженность по денежным обязательствам перед Воронежской областью;</a:t>
            </a:r>
          </a:p>
          <a:p>
            <a:pPr algn="ctr"/>
            <a:r>
              <a:rPr lang="ru-RU" sz="3200" dirty="0">
                <a:latin typeface="Times New Roman" panose="02020603050405020304" pitchFamily="18" charset="0"/>
                <a:cs typeface="Times New Roman" panose="02020603050405020304" pitchFamily="18" charset="0"/>
              </a:rPr>
              <a:t>3) участники отбора - юридические лица не должны находиться в процессе реорганизации (за исключением реорганизации в форме присоединения к юридическому лицу, являющемуся участником отбора, другого юридического лица), ликвидации, в отношении их не введена процедура банкротства, деятельность участника отбора не приостановлена в порядке, предусмотренном законодательством Российской Федерации, а участники отбора - индивидуальные предприниматели не должны прекратить деятельность в качестве индивидуального предпринимателя;</a:t>
            </a:r>
          </a:p>
          <a:p>
            <a:pPr algn="ctr"/>
            <a:r>
              <a:rPr lang="ru-RU" sz="3200" dirty="0">
                <a:latin typeface="Times New Roman" panose="02020603050405020304" pitchFamily="18" charset="0"/>
                <a:cs typeface="Times New Roman" panose="02020603050405020304" pitchFamily="18" charset="0"/>
              </a:rPr>
              <a:t>4) в реестре дисквалифицированных лиц отсутствуют сведения о дисквалифицированных руководителе, членах коллегиального исполнительного органа, лице, исполняющем функции единоличного исполнительного органа, или главном бухгалтере участника отбора, являющегося юридическим лицом, об индивидуальном предпринимателе, являющемся участником отбора;</a:t>
            </a:r>
          </a:p>
          <a:p>
            <a:pPr algn="ctr"/>
            <a:r>
              <a:rPr lang="ru-RU" sz="3200" dirty="0">
                <a:latin typeface="Times New Roman" panose="02020603050405020304" pitchFamily="18" charset="0"/>
                <a:cs typeface="Times New Roman" panose="02020603050405020304" pitchFamily="18" charset="0"/>
              </a:rPr>
              <a:t>5) участник отбора не должен являться иностранным юридическим лицом, а также российским юридическим лицом, в уставном (складочном) капитале которого доля участия иностранных юридических лиц, местом регистрации которых являются государство или территория, включенные в утвержденный Министерством финансов Российской Федерации перечень государств и территорий, предоставляющих льготный налоговый режим налогообложения и (или) не предусматривающих раскрытия и предоставления информации при проведении финансовых операций (офшорные зоны), в совокупности превышает 50 процентов;</a:t>
            </a:r>
          </a:p>
          <a:p>
            <a:pPr algn="ctr"/>
            <a:r>
              <a:rPr lang="ru-RU" sz="3200" dirty="0">
                <a:latin typeface="Times New Roman" panose="02020603050405020304" pitchFamily="18" charset="0"/>
                <a:cs typeface="Times New Roman" panose="02020603050405020304" pitchFamily="18" charset="0"/>
              </a:rPr>
              <a:t>6) участник отбора не получает средства из бюджета Воронежской области на основании иных нормативных правовых актов Воронежской области на цели, установленные пунктом 3  Порядка, и не является или ранее не являлся получателем средств финансовой поддержки (за исключением социальных выплат и выплат на организацию начального этапа предпринимательской деятельности), субсидий или грантов, а также гранта на поддержку начинающего фермера в рамках Государственной программы развития сельского хозяйства и регулирования рынков сельскохозяйственной продукции, сырья и продовольствия, утвержденной Постановлением Правительства Российской Федерации от 14.07.2012 № 717 «О Государственной программе развития сельского хозяйства и регулирования рынков сельскохозяйственной продукции, сырья и продовольствия»;</a:t>
            </a:r>
          </a:p>
          <a:p>
            <a:pPr algn="ctr"/>
            <a:r>
              <a:rPr lang="ru-RU" sz="3200" dirty="0">
                <a:latin typeface="Times New Roman" panose="02020603050405020304" pitchFamily="18" charset="0"/>
                <a:cs typeface="Times New Roman" panose="02020603050405020304" pitchFamily="18" charset="0"/>
              </a:rPr>
              <a:t>7) участник отбора - крестьянское (фермерское) хозяйство или индивидуальный предприниматель, основным видом деятельности которых является производство и (или) переработка сельскохозяйственной продукции, зарегистрированы на сельской территории или на территории сельской агломерации Воронежской области в текущем финансовом году;</a:t>
            </a:r>
          </a:p>
          <a:p>
            <a:pPr algn="ctr"/>
            <a:r>
              <a:rPr lang="ru-RU" sz="3200" dirty="0">
                <a:latin typeface="Times New Roman" panose="02020603050405020304" pitchFamily="18" charset="0"/>
                <a:cs typeface="Times New Roman" panose="02020603050405020304" pitchFamily="18" charset="0"/>
              </a:rPr>
              <a:t>участник отбора - гражданин Российской Федерации, зарегистрированный на сельской территории или на территории сельской агломерации Воронежской области, обязующийся в срок, не превышающий 30 календарных дней после объявления его победителем по результатам конкурсного отбора, осуществить государственную регистрацию крестьянского (фермерского) хозяйства или зарегистрироваться как индивидуальный предприниматель в органах Федеральной налоговой службы;</a:t>
            </a:r>
          </a:p>
          <a:p>
            <a:pPr algn="ctr"/>
            <a:r>
              <a:rPr lang="ru-RU" sz="3200" dirty="0">
                <a:latin typeface="Times New Roman" panose="02020603050405020304" pitchFamily="18" charset="0"/>
                <a:cs typeface="Times New Roman" panose="02020603050405020304" pitchFamily="18" charset="0"/>
              </a:rPr>
              <a:t>8) участник отбора в случае использования средств Гранта на реализацию проекта создания и (или) развития хозяйства, предусматривающего использование части средств Гранта на цели формирования неделимого фонда сельскохозяйственного потребительского кооператива, должен являться членом данного кооператива.</a:t>
            </a:r>
          </a:p>
          <a:p>
            <a:pPr algn="ctr"/>
            <a:endParaRPr lang="ru-RU" sz="3200" dirty="0">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B1927793-A2A3-45A7-84CB-FE8627632E21}"/>
              </a:ext>
            </a:extLst>
          </p:cNvPr>
          <p:cNvSpPr/>
          <p:nvPr/>
        </p:nvSpPr>
        <p:spPr>
          <a:xfrm>
            <a:off x="2074988" y="27641006"/>
            <a:ext cx="32196505" cy="226248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 Участник отбора одновременно с представлением заявки представляет в Департамент следующие документы:</a:t>
            </a:r>
          </a:p>
          <a:p>
            <a:pPr algn="ctr"/>
            <a:endParaRPr lang="ru-RU"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1) согласие на обработку персональных данных, в том числе согласие на публикацию в сети Интернет информации об участнике отбора, о подаваемой им заявке, иной информации об участнике отбора, связанной с проведением конкурсного отбора, по форме, утвержденной приказом Департамента;</a:t>
            </a:r>
          </a:p>
          <a:p>
            <a:pPr algn="ctr"/>
            <a:r>
              <a:rPr lang="ru-RU" sz="3200" dirty="0">
                <a:latin typeface="Times New Roman" panose="02020603050405020304" pitchFamily="18" charset="0"/>
                <a:cs typeface="Times New Roman" panose="02020603050405020304" pitchFamily="18" charset="0"/>
              </a:rPr>
              <a:t>2) копию документа, удостоверяющего личность гражданина Российской Федерации и место его регистрации; </a:t>
            </a:r>
            <a:endParaRPr lang="en-US"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3) копию страхового свидетельства обязательного пенсионного страхования (СНИЛС) участника отбора;</a:t>
            </a:r>
            <a:endParaRPr lang="en-US" sz="3200" dirty="0">
              <a:latin typeface="Times New Roman" panose="02020603050405020304" pitchFamily="18" charset="0"/>
              <a:cs typeface="Times New Roman" panose="02020603050405020304" pitchFamily="18" charset="0"/>
            </a:endParaRPr>
          </a:p>
          <a:p>
            <a:pPr algn="ctr"/>
            <a:r>
              <a:rPr lang="ru-RU" sz="3200" dirty="0">
                <a:latin typeface="Times New Roman" panose="02020603050405020304" pitchFamily="18" charset="0"/>
                <a:cs typeface="Times New Roman" panose="02020603050405020304" pitchFamily="18" charset="0"/>
              </a:rPr>
              <a:t> 4) план расходов Гранта с указанием наименований приобретаемого имущества, выполняемых работ, оказываемых услуг, их количества, цены, источников финансирования по форме согласно приложению № 2 к Порядку;</a:t>
            </a:r>
          </a:p>
          <a:p>
            <a:pPr algn="ctr"/>
            <a:r>
              <a:rPr lang="ru-RU" sz="3200" dirty="0">
                <a:latin typeface="Times New Roman" panose="02020603050405020304" pitchFamily="18" charset="0"/>
                <a:cs typeface="Times New Roman" panose="02020603050405020304" pitchFamily="18" charset="0"/>
              </a:rPr>
              <a:t>5) проект создания и (или) развития хозяйства - документ (бизнес-план) (далее - Проект), составленный по форме, определяемой Департаментом, в который включаются в том числе направления расходования Гранта, а также обязательство по принятию в году получения Гранта не менее 2 новых постоянных работников, если сумма Гранта составляет 2 млн рублей или более, и не менее 1 нового постоянного работника, если сумма Гранта составляет менее 2 млн рублей (при этом глава крестьянского (фермерского) хозяйства и (или) индивидуальный предприниматель учитываются в качестве новых постоянных работников), а также обязательство по сохранению созданных новых постоянных рабочих мест в течение 5 лет и по достижению плановых показателей деятельности, предусмотренных Соглашением. В состав плановых показателей деятельности включаются количество принятых новых постоянных работников, зарегистрированных в Пенсионном фонде Российской Федерации, и объем производства и реализации сельскохозяйственной продукции, выраженный в натуральных и денежных показателях;</a:t>
            </a:r>
          </a:p>
          <a:p>
            <a:pPr algn="ctr"/>
            <a:r>
              <a:rPr lang="ru-RU" sz="3200" dirty="0">
                <a:latin typeface="Times New Roman" panose="02020603050405020304" pitchFamily="18" charset="0"/>
                <a:cs typeface="Times New Roman" panose="02020603050405020304" pitchFamily="18" charset="0"/>
              </a:rPr>
              <a:t>6) копию сметы затрат на строительство, реконструкцию, капитальный ремонт или модернизацию объектов для производства, хранения и переработки сельскохозяйственной продукции (в случае если строительство, реконструкция, капитальный ремонт или модернизация указанных объектов планируется с использованием средств Гранта);</a:t>
            </a:r>
          </a:p>
          <a:p>
            <a:pPr algn="ctr"/>
            <a:r>
              <a:rPr lang="ru-RU" sz="3200" dirty="0">
                <a:latin typeface="Times New Roman" panose="02020603050405020304" pitchFamily="18" charset="0"/>
                <a:cs typeface="Times New Roman" panose="02020603050405020304" pitchFamily="18" charset="0"/>
              </a:rPr>
              <a:t>7) копии документов, подтверждающих наличие у участника отбора на праве собственности или ином законном основании объектов для производства, хранения и переработки сельскохозяйственной продукции, реконструкция, капитальный ремонт или модернизация которых планируется с использованием средств Гранта (за исключением случаев, когда указанные объекты планируется приобрести с использованием средств Гранта);</a:t>
            </a:r>
          </a:p>
          <a:p>
            <a:pPr algn="ctr"/>
            <a:r>
              <a:rPr lang="ru-RU" sz="3200" dirty="0">
                <a:latin typeface="Times New Roman" panose="02020603050405020304" pitchFamily="18" charset="0"/>
                <a:cs typeface="Times New Roman" panose="02020603050405020304" pitchFamily="18" charset="0"/>
              </a:rPr>
              <a:t>8) справку (сведения) налогового органа об отсутствии у участника отбора на дату подачи заявки неисполненной обязанности по уплате налогов, сборов, страховых взносов, пеней, штрафов, процентов, подлежащих уплате в соответствии с законодательством Российской Федерации о налогах и сборах, в сумме, превышающей 10 тыс. рублей (при выявлении Департаментом у участника отбора наличия задолженности);</a:t>
            </a:r>
          </a:p>
          <a:p>
            <a:pPr algn="ctr"/>
            <a:r>
              <a:rPr lang="ru-RU" sz="3200" dirty="0">
                <a:latin typeface="Times New Roman" panose="02020603050405020304" pitchFamily="18" charset="0"/>
                <a:cs typeface="Times New Roman" panose="02020603050405020304" pitchFamily="18" charset="0"/>
              </a:rPr>
              <a:t>9) сведения о руководителе, членах коллегиального исполнительного органа, лице, исполняющем функции единоличного исполнительного органа, и главном бухгалтере участника отбора, являющегося юридическим лицом, об индивидуальном предпринимателе, являющемся участником отбора;</a:t>
            </a:r>
          </a:p>
          <a:p>
            <a:pPr algn="ctr"/>
            <a:r>
              <a:rPr lang="ru-RU" sz="3200" dirty="0">
                <a:latin typeface="Times New Roman" panose="02020603050405020304" pitchFamily="18" charset="0"/>
                <a:cs typeface="Times New Roman" panose="02020603050405020304" pitchFamily="18" charset="0"/>
              </a:rPr>
              <a:t>10) два экземпляра описи документов, подписанных участником отбора, подаваемых для участия в конкурсном отборе, с указанием реквизитов и количества листов каждого документа.</a:t>
            </a:r>
          </a:p>
          <a:p>
            <a:pPr algn="ctr"/>
            <a:r>
              <a:rPr lang="ru-RU" sz="3200" dirty="0">
                <a:latin typeface="Times New Roman" panose="02020603050405020304" pitchFamily="18" charset="0"/>
                <a:cs typeface="Times New Roman" panose="02020603050405020304" pitchFamily="18" charset="0"/>
              </a:rPr>
              <a:t>Дополнительно участником отбора представляются (при использовании участником отбора средств Гранта на реализацию Проекта, предусматривающего использование части средств Гранта на цели формирования неделимого фонда сельскохозяйственного потребительского кооператива, членом которого он является) следующие документы:</a:t>
            </a:r>
          </a:p>
          <a:p>
            <a:pPr algn="ctr"/>
            <a:r>
              <a:rPr lang="ru-RU" sz="3200" dirty="0">
                <a:latin typeface="Times New Roman" panose="02020603050405020304" pitchFamily="18" charset="0"/>
                <a:cs typeface="Times New Roman" panose="02020603050405020304" pitchFamily="18" charset="0"/>
              </a:rPr>
              <a:t>- проект, предусматривающий использование сельскохозяйственным потребительским кооперативом части средств Гранта, полученных от участника отбора на цели формирования неделимого фонда данного кооператива, членом которого он является на период не менее 5 лет после получения Гранта, составленный по форме, утвержденной Департаментом;</a:t>
            </a:r>
          </a:p>
          <a:p>
            <a:pPr algn="ctr"/>
            <a:r>
              <a:rPr lang="ru-RU" sz="3200" dirty="0">
                <a:latin typeface="Times New Roman" panose="02020603050405020304" pitchFamily="18" charset="0"/>
                <a:cs typeface="Times New Roman" panose="02020603050405020304" pitchFamily="18" charset="0"/>
              </a:rPr>
              <a:t>- план расходов Гранта сельскохозяйственным потребительским кооперативом с указанием наименований приобретаемого имущества, выполняемых работ, оказываемых услуг, их количества, цены, источников финансирования по форме согласно приложению № 3 к Порядку;</a:t>
            </a:r>
          </a:p>
          <a:p>
            <a:pPr algn="ctr"/>
            <a:r>
              <a:rPr lang="ru-RU" sz="3200" dirty="0">
                <a:latin typeface="Times New Roman" panose="02020603050405020304" pitchFamily="18" charset="0"/>
                <a:cs typeface="Times New Roman" panose="02020603050405020304" pitchFamily="18" charset="0"/>
              </a:rPr>
              <a:t>- заверенные председателем сельскохозяйственного потребительского кооператива и скрепленные печатью (при наличии):</a:t>
            </a:r>
          </a:p>
          <a:p>
            <a:pPr algn="ctr"/>
            <a:r>
              <a:rPr lang="ru-RU" sz="3200" dirty="0">
                <a:latin typeface="Times New Roman" panose="02020603050405020304" pitchFamily="18" charset="0"/>
                <a:cs typeface="Times New Roman" panose="02020603050405020304" pitchFamily="18" charset="0"/>
              </a:rPr>
              <a:t>- копия документа, подтверждающего членство участника отбора в данном кооперативе;</a:t>
            </a:r>
          </a:p>
          <a:p>
            <a:pPr algn="ctr"/>
            <a:r>
              <a:rPr lang="ru-RU" sz="3200" dirty="0">
                <a:latin typeface="Times New Roman" panose="02020603050405020304" pitchFamily="18" charset="0"/>
                <a:cs typeface="Times New Roman" panose="02020603050405020304" pitchFamily="18" charset="0"/>
              </a:rPr>
              <a:t>- копия документа, подтверждающего полномочия председателя сельскохозяйственного потребительского кооператива;</a:t>
            </a:r>
          </a:p>
          <a:p>
            <a:pPr algn="ctr"/>
            <a:r>
              <a:rPr lang="ru-RU" sz="3200" dirty="0">
                <a:latin typeface="Times New Roman" panose="02020603050405020304" pitchFamily="18" charset="0"/>
                <a:cs typeface="Times New Roman" panose="02020603050405020304" pitchFamily="18" charset="0"/>
              </a:rPr>
              <a:t>- копия протокола общего собрания членов сельскохозяйственного потребительского кооператива, подтверждающего намерение реализовать Проект кооператива, в том числе за счет вносимых участником отбора взносов в неделимый фонд кооператива в соответствии с планом расходов Гранта сельскохозяйственным потребительским кооперативом;</a:t>
            </a:r>
          </a:p>
          <a:p>
            <a:pPr algn="ctr"/>
            <a:r>
              <a:rPr lang="ru-RU" sz="3200" dirty="0">
                <a:latin typeface="Times New Roman" panose="02020603050405020304" pitchFamily="18" charset="0"/>
                <a:cs typeface="Times New Roman" panose="02020603050405020304" pitchFamily="18" charset="0"/>
              </a:rPr>
              <a:t>- обязательство сельскохозяйственного потребительского кооператива об осуществлении своей деятельности в течение 5 лет со дня получения части средств Гранта, направляемой на цели формирования неделимого фонда, и представлении в течение 5 лет со дня получения Гранта участником отбора и части средств Гранта сельскохозяйственным потребительским кооперативом в Департамент отчетности о результатах своей деятельности по форме и в срок, установленные Департаментом.</a:t>
            </a:r>
          </a:p>
          <a:p>
            <a:pPr algn="ctr"/>
            <a:r>
              <a:rPr lang="ru-RU" sz="3200" dirty="0">
                <a:latin typeface="Times New Roman" panose="02020603050405020304" pitchFamily="18" charset="0"/>
                <a:cs typeface="Times New Roman" panose="02020603050405020304" pitchFamily="18" charset="0"/>
              </a:rPr>
              <a:t>Документы, представленные в Департамент, подлежат внесению в опись, а копии заверяются участником отбора.</a:t>
            </a:r>
          </a:p>
          <a:p>
            <a:pPr algn="ctr"/>
            <a:endParaRPr lang="ru-RU" sz="3200" dirty="0">
              <a:latin typeface="Times New Roman" panose="02020603050405020304" pitchFamily="18" charset="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9FF74AF0-9C9F-40D3-9EAA-8D13D1311498}"/>
              </a:ext>
            </a:extLst>
          </p:cNvPr>
          <p:cNvSpPr/>
          <p:nvPr/>
        </p:nvSpPr>
        <p:spPr>
          <a:xfrm>
            <a:off x="2074988" y="4176128"/>
            <a:ext cx="32196504" cy="5255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dirty="0">
                <a:latin typeface="Times New Roman" panose="02020603050405020304" pitchFamily="18" charset="0"/>
                <a:cs typeface="Times New Roman" panose="02020603050405020304" pitchFamily="18" charset="0"/>
              </a:rPr>
              <a:t>Целью предоставления субсидии является  оказание поддержки хозяйствам путем финансового обеспечения затрат, связанных с реализацией проекта создания и (или) развития хозяйства в рамках реализации регионального проекта «Акселерация субъектов малого и среднего предпринимательства», обеспечивающего достижение целей, показателей и результатов федерального проекта «Акселерация субъектов малого и среднего предпринимательства», входящего в состав национального проекта «Малое и среднее предпринимательство и поддержка индивидуальной предпринимательской инициативы», в соответствии с государственной программой Воронежской области «Развитие сельского хозяйства, производства пищевых продуктов и инфраструктуры агропродовольственного рынка», утвержденной постановлением правительства Воронежской области от 13.12.2013 № 1088 «Об утверждении государственной программы Воронежской области «Развитие сельского хозяйства, производства пищевых продуктов и инфраструктуры агропродовольственного рынка»</a:t>
            </a:r>
          </a:p>
          <a:p>
            <a:pPr algn="ctr"/>
            <a:r>
              <a:rPr lang="ru-RU" sz="3200" dirty="0">
                <a:latin typeface="Times New Roman" panose="02020603050405020304" pitchFamily="18" charset="0"/>
                <a:cs typeface="Times New Roman" panose="02020603050405020304" pitchFamily="18" charset="0"/>
              </a:rPr>
              <a:t>Для получателей субсидии, использующих право на освобождение от исполнения обязанностей налогоплательщика, связанных с исчислением и уплатой налога на добавленную стоимость, возмещение части затрат осуществляется исходя из суммы расходов на приобретение товаров (работ, услуг), включая сумму налога на добавленную стоимость.</a:t>
            </a:r>
          </a:p>
          <a:p>
            <a:pPr algn="ct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08078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1333</TotalTime>
  <Words>2303</Words>
  <Application>Microsoft Office PowerPoint</Application>
  <PresentationFormat>Произвольный</PresentationFormat>
  <Paragraphs>96</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Times New Roman</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Светличный Максим Владимирович</dc:creator>
  <cp:lastModifiedBy>Копылова Татьяна Юрьевна</cp:lastModifiedBy>
  <cp:revision>90</cp:revision>
  <cp:lastPrinted>2021-08-11T09:50:44Z</cp:lastPrinted>
  <dcterms:created xsi:type="dcterms:W3CDTF">2021-08-10T14:20:26Z</dcterms:created>
  <dcterms:modified xsi:type="dcterms:W3CDTF">2021-09-23T08:31:26Z</dcterms:modified>
</cp:coreProperties>
</file>