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4.xml" ContentType="application/vnd.openxmlformats-officedocument.drawingml.chart+xml"/>
  <Override PartName="/ppt/notesSlides/notesSlide10.xml" ContentType="application/vnd.openxmlformats-officedocument.presentationml.notesSlide+xml"/>
  <Override PartName="/ppt/charts/chart15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6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6" r:id="rId3"/>
    <p:sldMasterId id="2147483768" r:id="rId4"/>
    <p:sldMasterId id="2147483780" r:id="rId5"/>
    <p:sldMasterId id="2147483792" r:id="rId6"/>
    <p:sldMasterId id="2147483804" r:id="rId7"/>
    <p:sldMasterId id="2147483816" r:id="rId8"/>
    <p:sldMasterId id="2147483828" r:id="rId9"/>
    <p:sldMasterId id="2147483840" r:id="rId10"/>
    <p:sldMasterId id="2147483852" r:id="rId11"/>
    <p:sldMasterId id="2147483864" r:id="rId12"/>
    <p:sldMasterId id="2147483876" r:id="rId13"/>
    <p:sldMasterId id="2147483888" r:id="rId14"/>
    <p:sldMasterId id="2147483900" r:id="rId15"/>
    <p:sldMasterId id="2147483912" r:id="rId16"/>
    <p:sldMasterId id="2147483924" r:id="rId17"/>
    <p:sldMasterId id="2147483936" r:id="rId18"/>
    <p:sldMasterId id="2147483948" r:id="rId19"/>
    <p:sldMasterId id="2147483960" r:id="rId20"/>
    <p:sldMasterId id="2147483972" r:id="rId21"/>
    <p:sldMasterId id="2147483996" r:id="rId22"/>
    <p:sldMasterId id="2147484008" r:id="rId23"/>
    <p:sldMasterId id="2147484020" r:id="rId24"/>
  </p:sldMasterIdLst>
  <p:notesMasterIdLst>
    <p:notesMasterId r:id="rId74"/>
  </p:notesMasterIdLst>
  <p:handoutMasterIdLst>
    <p:handoutMasterId r:id="rId75"/>
  </p:handoutMasterIdLst>
  <p:sldIdLst>
    <p:sldId id="305" r:id="rId25"/>
    <p:sldId id="384" r:id="rId26"/>
    <p:sldId id="345" r:id="rId27"/>
    <p:sldId id="346" r:id="rId28"/>
    <p:sldId id="347" r:id="rId29"/>
    <p:sldId id="348" r:id="rId30"/>
    <p:sldId id="349" r:id="rId31"/>
    <p:sldId id="350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71" r:id="rId40"/>
    <p:sldId id="372" r:id="rId41"/>
    <p:sldId id="373" r:id="rId42"/>
    <p:sldId id="374" r:id="rId43"/>
    <p:sldId id="375" r:id="rId44"/>
    <p:sldId id="379" r:id="rId45"/>
    <p:sldId id="380" r:id="rId46"/>
    <p:sldId id="382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87" r:id="rId72"/>
    <p:sldId id="386" r:id="rId73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E0D9C66-86D5-4AED-B670-C2B2E760031B}">
          <p14:sldIdLst>
            <p14:sldId id="305"/>
            <p14:sldId id="384"/>
            <p14:sldId id="345"/>
            <p14:sldId id="346"/>
            <p14:sldId id="347"/>
            <p14:sldId id="348"/>
            <p14:sldId id="349"/>
            <p14:sldId id="350"/>
            <p14:sldId id="359"/>
            <p14:sldId id="360"/>
            <p14:sldId id="361"/>
            <p14:sldId id="362"/>
            <p14:sldId id="363"/>
            <p14:sldId id="364"/>
            <p14:sldId id="365"/>
            <p14:sldId id="371"/>
            <p14:sldId id="372"/>
            <p14:sldId id="373"/>
            <p14:sldId id="374"/>
            <p14:sldId id="375"/>
            <p14:sldId id="379"/>
            <p14:sldId id="380"/>
            <p14:sldId id="382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87"/>
            <p14:sldId id="386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дурова Дарья Дмитриевна" initials="СДД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C9FA"/>
    <a:srgbClr val="E2E729"/>
    <a:srgbClr val="88E379"/>
    <a:srgbClr val="A31001"/>
    <a:srgbClr val="1212F2"/>
    <a:srgbClr val="226031"/>
    <a:srgbClr val="0066FF"/>
    <a:srgbClr val="00FF00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3371" autoAdjust="0"/>
  </p:normalViewPr>
  <p:slideViewPr>
    <p:cSldViewPr>
      <p:cViewPr>
        <p:scale>
          <a:sx n="120" d="100"/>
          <a:sy n="120" d="100"/>
        </p:scale>
        <p:origin x="-1374" y="-510"/>
      </p:cViewPr>
      <p:guideLst>
        <p:guide orient="horz" pos="1892"/>
        <p:guide pos="2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76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44097022177994"/>
          <c:y val="0.32169059251732673"/>
          <c:w val="0.47824215782642043"/>
          <c:h val="0.287007136389461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гектары</c:v>
                </c:pt>
              </c:strCache>
            </c:strRef>
          </c:tx>
          <c:spPr>
            <a:solidFill>
              <a:srgbClr val="94C9FA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Lbls>
            <c:dLbl>
              <c:idx val="3"/>
              <c:spPr>
                <a:effectLst>
                  <a:glow rad="127000">
                    <a:srgbClr val="FFFF00"/>
                  </a:glow>
                </a:effectLst>
              </c:spPr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земли с/х назначения</c:v>
                </c:pt>
                <c:pt idx="1">
                  <c:v>промышленные земли</c:v>
                </c:pt>
                <c:pt idx="2">
                  <c:v>земли населенных пунктов</c:v>
                </c:pt>
                <c:pt idx="3">
                  <c:v>земли лесного фонда</c:v>
                </c:pt>
                <c:pt idx="4">
                  <c:v>знмли запаса</c:v>
                </c:pt>
                <c:pt idx="5">
                  <c:v>земли особо охраняемых территорий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139057</c:v>
                </c:pt>
                <c:pt idx="1">
                  <c:v>3226</c:v>
                </c:pt>
                <c:pt idx="2">
                  <c:v>17355</c:v>
                </c:pt>
                <c:pt idx="3">
                  <c:v>38721</c:v>
                </c:pt>
                <c:pt idx="4">
                  <c:v>653</c:v>
                </c:pt>
                <c:pt idx="5">
                  <c:v>2486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2176896"/>
        <c:axId val="42178432"/>
      </c:barChart>
      <c:catAx>
        <c:axId val="421768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42178432"/>
        <c:crosses val="autoZero"/>
        <c:auto val="1"/>
        <c:lblAlgn val="ctr"/>
        <c:lblOffset val="100"/>
        <c:noMultiLvlLbl val="0"/>
      </c:catAx>
      <c:valAx>
        <c:axId val="42178432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4217689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118.2</c:v>
                </c:pt>
                <c:pt idx="1">
                  <c:v>99</c:v>
                </c:pt>
                <c:pt idx="2">
                  <c:v>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62"/>
        <c:axId val="34195712"/>
        <c:axId val="34198656"/>
      </c:barChart>
      <c:catAx>
        <c:axId val="34195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34198656"/>
        <c:crosses val="autoZero"/>
        <c:auto val="1"/>
        <c:lblAlgn val="ctr"/>
        <c:lblOffset val="100"/>
        <c:noMultiLvlLbl val="0"/>
      </c:catAx>
      <c:valAx>
        <c:axId val="341986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4195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762240364518193E-2"/>
          <c:y val="0.19439159537829129"/>
          <c:w val="0.88447551927096357"/>
          <c:h val="0.684354516164870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26</c:v>
                </c:pt>
                <c:pt idx="1">
                  <c:v>29.1</c:v>
                </c:pt>
                <c:pt idx="2" formatCode="0.0">
                  <c:v>33.1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62"/>
        <c:axId val="34282880"/>
        <c:axId val="34294016"/>
      </c:barChart>
      <c:catAx>
        <c:axId val="34282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34294016"/>
        <c:crosses val="autoZero"/>
        <c:auto val="1"/>
        <c:lblAlgn val="ctr"/>
        <c:lblOffset val="100"/>
        <c:noMultiLvlLbl val="0"/>
      </c:catAx>
      <c:valAx>
        <c:axId val="3429401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34282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17906674715477"/>
          <c:y val="0.10645770796068467"/>
          <c:w val="0.55521178663458115"/>
          <c:h val="0.4848254845077750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Lbls>
            <c:dLbl>
              <c:idx val="3"/>
              <c:spPr>
                <a:effectLst>
                  <a:glow rad="127000">
                    <a:srgbClr val="FFFF00"/>
                  </a:glow>
                </a:effectLst>
              </c:spPr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сельское хозяйство</c:v>
                </c:pt>
                <c:pt idx="1">
                  <c:v>промышленность</c:v>
                </c:pt>
                <c:pt idx="2">
                  <c:v>строительство</c:v>
                </c:pt>
                <c:pt idx="3">
                  <c:v> торговля </c:v>
                </c:pt>
                <c:pt idx="4">
                  <c:v> 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109</c:v>
                </c:pt>
                <c:pt idx="1">
                  <c:v>26</c:v>
                </c:pt>
                <c:pt idx="2">
                  <c:v>11</c:v>
                </c:pt>
                <c:pt idx="3">
                  <c:v>151</c:v>
                </c:pt>
                <c:pt idx="4">
                  <c:v>268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4343168"/>
        <c:axId val="34344960"/>
      </c:barChart>
      <c:catAx>
        <c:axId val="343431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34344960"/>
        <c:crosses val="autoZero"/>
        <c:auto val="1"/>
        <c:lblAlgn val="ctr"/>
        <c:lblOffset val="100"/>
        <c:noMultiLvlLbl val="0"/>
      </c:catAx>
      <c:valAx>
        <c:axId val="34344960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34343168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814758142354451"/>
          <c:y val="2.9683384840866241E-2"/>
          <c:w val="0.55521178663458115"/>
          <c:h val="0.4848254845077750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Lbls>
            <c:txPr>
              <a:bodyPr/>
              <a:lstStyle/>
              <a:p>
                <a:pPr>
                  <a:defRPr sz="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Малые</c:v>
                </c:pt>
                <c:pt idx="1">
                  <c:v>Средние</c:v>
                </c:pt>
                <c:pt idx="2">
                  <c:v>Крупные</c:v>
                </c:pt>
                <c:pt idx="3">
                  <c:v>Микро</c:v>
                </c:pt>
                <c:pt idx="4">
                  <c:v>ИП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</c:v>
                </c:pt>
                <c:pt idx="1">
                  <c:v>2</c:v>
                </c:pt>
                <c:pt idx="2">
                  <c:v>2</c:v>
                </c:pt>
                <c:pt idx="3">
                  <c:v>42</c:v>
                </c:pt>
                <c:pt idx="4">
                  <c:v>488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4352512"/>
        <c:axId val="5776512"/>
      </c:barChart>
      <c:catAx>
        <c:axId val="343525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5776512"/>
        <c:crosses val="autoZero"/>
        <c:auto val="1"/>
        <c:lblAlgn val="ctr"/>
        <c:lblOffset val="100"/>
        <c:noMultiLvlLbl val="0"/>
      </c:catAx>
      <c:valAx>
        <c:axId val="5776512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3435251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401579076034783E-2"/>
          <c:y val="0.17050924672263018"/>
          <c:w val="0.84714661333925956"/>
          <c:h val="0.575567678679786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Крупный рогатый скот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1"/>
              <c:layout>
                <c:manualLayout>
                  <c:x val="-5.3561875247644586E-3"/>
                  <c:y val="-2.254324486638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5908603832077897E-3"/>
                  <c:y val="-1.54191688303413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1576</c:v>
                </c:pt>
                <c:pt idx="1">
                  <c:v>1117</c:v>
                </c:pt>
                <c:pt idx="2">
                  <c:v>716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 коровы</c:v>
                </c:pt>
              </c:strCache>
            </c:strRef>
          </c:tx>
          <c:spPr>
            <a:solidFill>
              <a:srgbClr val="7D0D45"/>
            </a:solidFill>
          </c:spPr>
          <c:invertIfNegative val="0"/>
          <c:dLbls>
            <c:dLbl>
              <c:idx val="0"/>
              <c:layout>
                <c:manualLayout>
                  <c:x val="2.3093091604817857E-3"/>
                  <c:y val="7.51418998922151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3525588353252255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0877683244410698E-3"/>
                  <c:y val="-3.15997387661479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>
                  <a:lumMod val="95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744</c:v>
                </c:pt>
                <c:pt idx="1">
                  <c:v>626</c:v>
                </c:pt>
                <c:pt idx="2">
                  <c:v>341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Овцы и козы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2486</c:v>
                </c:pt>
                <c:pt idx="1">
                  <c:v>3106</c:v>
                </c:pt>
                <c:pt idx="2">
                  <c:v>4634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58"/>
        <c:axId val="77990912"/>
        <c:axId val="77996800"/>
      </c:barChart>
      <c:catAx>
        <c:axId val="77990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77996800"/>
        <c:crosses val="autoZero"/>
        <c:auto val="1"/>
        <c:lblAlgn val="ctr"/>
        <c:lblOffset val="100"/>
        <c:noMultiLvlLbl val="0"/>
      </c:catAx>
      <c:valAx>
        <c:axId val="779968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779909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72190382134153142"/>
          <c:w val="0.93072364045409894"/>
          <c:h val="0.20103643999851328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76321"/>
            </a:solidFill>
          </c:spPr>
          <c:invertIfNegative val="0"/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7270</c:v>
                </c:pt>
                <c:pt idx="1">
                  <c:v>6577</c:v>
                </c:pt>
                <c:pt idx="2">
                  <c:v>6794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62"/>
        <c:axId val="123087872"/>
        <c:axId val="123103104"/>
      </c:barChart>
      <c:catAx>
        <c:axId val="123087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123103104"/>
        <c:crosses val="autoZero"/>
        <c:auto val="1"/>
        <c:lblAlgn val="ctr"/>
        <c:lblOffset val="100"/>
        <c:noMultiLvlLbl val="0"/>
      </c:catAx>
      <c:valAx>
        <c:axId val="1231031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23087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112493673542522E-2"/>
          <c:y val="0.13004944415249653"/>
          <c:w val="0.84714661333925956"/>
          <c:h val="0.575567678679786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Пассажирооборот, тыс. чел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dLbls>
            <c:dLbl>
              <c:idx val="1"/>
              <c:layout>
                <c:manualLayout>
                  <c:x val="-5.3561875247644586E-3"/>
                  <c:y val="-2.254324486638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4102843861440071E-2"/>
                  <c:y val="-1.50288299109216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214.9</c:v>
                </c:pt>
                <c:pt idx="1">
                  <c:v>154.9</c:v>
                </c:pt>
                <c:pt idx="2">
                  <c:v>159.9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Перевозка пассажиров, тыс. пасс-км.
</c:v>
                </c:pt>
              </c:strCache>
            </c:strRef>
          </c:tx>
          <c:spPr>
            <a:solidFill>
              <a:srgbClr val="E13A0D"/>
            </a:solidFill>
          </c:spPr>
          <c:invertIfNegative val="0"/>
          <c:dLbls>
            <c:dLbl>
              <c:idx val="0"/>
              <c:layout>
                <c:manualLayout>
                  <c:x val="-2.6780937623822387E-2"/>
                  <c:y val="7.51441495546082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6780937623822425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068562574293278E-2"/>
                  <c:y val="-4.50864897327649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>
                  <a:lumMod val="95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3732.8</c:v>
                </c:pt>
                <c:pt idx="1">
                  <c:v>2531.4</c:v>
                </c:pt>
                <c:pt idx="2">
                  <c:v>2829.4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90"/>
        <c:axId val="123890688"/>
        <c:axId val="124854656"/>
      </c:barChart>
      <c:catAx>
        <c:axId val="12389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124854656"/>
        <c:crosses val="autoZero"/>
        <c:auto val="1"/>
        <c:lblAlgn val="ctr"/>
        <c:lblOffset val="100"/>
        <c:noMultiLvlLbl val="0"/>
      </c:catAx>
      <c:valAx>
        <c:axId val="1248546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238906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74887653579553692"/>
          <c:w val="1"/>
          <c:h val="0.20603697447169839"/>
        </c:manualLayout>
      </c:layout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431479162248361"/>
          <c:y val="6.380530622745216E-2"/>
          <c:w val="0.55521178663458115"/>
          <c:h val="0.484825484507775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7D0D45"/>
              </a:solidFill>
              <a:effectLst/>
            </c:spPr>
          </c:dPt>
          <c:dPt>
            <c:idx val="1"/>
            <c:bubble3D val="0"/>
            <c:spPr>
              <a:solidFill>
                <a:srgbClr val="FF5050"/>
              </a:solidFill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effectLst/>
            </c:spPr>
          </c:dPt>
          <c:dLbls>
            <c:dLbl>
              <c:idx val="1"/>
              <c:layout>
                <c:manualLayout>
                  <c:x val="1.670747508149165E-2"/>
                  <c:y val="-0.2524095248522447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6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высшее образование</c:v>
                </c:pt>
                <c:pt idx="1">
                  <c:v>среднее профессиональное образование</c:v>
                </c:pt>
                <c:pt idx="2">
                  <c:v>среднее образование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16.399999999999999</c:v>
                </c:pt>
                <c:pt idx="1">
                  <c:v>28.9</c:v>
                </c:pt>
                <c:pt idx="2">
                  <c:v>10.6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23793983404549734"/>
          <c:y val="0.65505155567078965"/>
          <c:w val="0.60466791913747064"/>
          <c:h val="0.23549432118534758"/>
        </c:manualLayout>
      </c:layout>
      <c:overlay val="0"/>
      <c:txPr>
        <a:bodyPr/>
        <a:lstStyle/>
        <a:p>
          <a:pPr>
            <a:defRPr sz="700">
              <a:solidFill>
                <a:schemeClr val="bg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ДОУ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757</c:v>
                </c:pt>
                <c:pt idx="1">
                  <c:v>716</c:v>
                </c:pt>
                <c:pt idx="2">
                  <c:v>714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СОШ</c:v>
                </c:pt>
              </c:strCache>
            </c:strRef>
          </c:tx>
          <c:spPr>
            <a:solidFill>
              <a:srgbClr val="A31001"/>
            </a:solidFill>
          </c:spPr>
          <c:invertIfNegative val="0"/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2352</c:v>
                </c:pt>
                <c:pt idx="1">
                  <c:v>2412</c:v>
                </c:pt>
                <c:pt idx="2">
                  <c:v>2429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СПУ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elete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ВУЗ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elete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58426240"/>
        <c:axId val="158427776"/>
      </c:barChart>
      <c:catAx>
        <c:axId val="158426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158427776"/>
        <c:crosses val="autoZero"/>
        <c:auto val="1"/>
        <c:lblAlgn val="ctr"/>
        <c:lblOffset val="100"/>
        <c:noMultiLvlLbl val="0"/>
      </c:catAx>
      <c:valAx>
        <c:axId val="1584277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58426240"/>
        <c:crosses val="autoZero"/>
        <c:crossBetween val="between"/>
      </c:valAx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overlay val="0"/>
      <c:txPr>
        <a:bodyPr/>
        <a:lstStyle/>
        <a:p>
          <a:pPr>
            <a:defRPr sz="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9933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9933"/>
              </a:solidFill>
            </c:spPr>
          </c:dPt>
          <c:dPt>
            <c:idx val="5"/>
            <c:invertIfNegative val="0"/>
            <c:bubble3D val="0"/>
            <c:spPr>
              <a:solidFill>
                <a:srgbClr val="F76321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5050"/>
              </a:solidFill>
            </c:spPr>
          </c:dPt>
          <c:dPt>
            <c:idx val="7"/>
            <c:invertIfNegative val="0"/>
            <c:bubble3D val="0"/>
            <c:spPr>
              <a:solidFill>
                <a:srgbClr val="F76321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9933"/>
              </a:solidFill>
            </c:spPr>
          </c:dPt>
          <c:dPt>
            <c:idx val="9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00B0F0"/>
              </a:solidFill>
            </c:spPr>
          </c:dPt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13</c:v>
                </c:pt>
                <c:pt idx="4">
                  <c:v>21</c:v>
                </c:pt>
                <c:pt idx="5">
                  <c:v>26</c:v>
                </c:pt>
                <c:pt idx="6">
                  <c:v>29</c:v>
                </c:pt>
                <c:pt idx="7">
                  <c:v>29</c:v>
                </c:pt>
                <c:pt idx="8">
                  <c:v>16</c:v>
                </c:pt>
                <c:pt idx="9">
                  <c:v>12</c:v>
                </c:pt>
                <c:pt idx="10">
                  <c:v>4</c:v>
                </c:pt>
                <c:pt idx="11">
                  <c:v>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62"/>
        <c:axId val="3480960"/>
        <c:axId val="3521536"/>
      </c:barChart>
      <c:catAx>
        <c:axId val="3480960"/>
        <c:scaling>
          <c:orientation val="minMax"/>
        </c:scaling>
        <c:delete val="0"/>
        <c:axPos val="b"/>
        <c:majorTickMark val="out"/>
        <c:minorTickMark val="none"/>
        <c:tickLblPos val="high"/>
        <c:txPr>
          <a:bodyPr/>
          <a:lstStyle/>
          <a:p>
            <a:pPr>
              <a:defRPr sz="5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3521536"/>
        <c:crosses val="autoZero"/>
        <c:auto val="1"/>
        <c:lblAlgn val="ctr"/>
        <c:lblOffset val="100"/>
        <c:noMultiLvlLbl val="0"/>
      </c:catAx>
      <c:valAx>
        <c:axId val="35215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480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8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1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1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76</c:v>
                </c:pt>
                <c:pt idx="1">
                  <c:v>58</c:v>
                </c:pt>
                <c:pt idx="2">
                  <c:v>14</c:v>
                </c:pt>
                <c:pt idx="3">
                  <c:v>67</c:v>
                </c:pt>
                <c:pt idx="4">
                  <c:v>61</c:v>
                </c:pt>
                <c:pt idx="5">
                  <c:v>98</c:v>
                </c:pt>
                <c:pt idx="6">
                  <c:v>21</c:v>
                </c:pt>
                <c:pt idx="7">
                  <c:v>10</c:v>
                </c:pt>
                <c:pt idx="8">
                  <c:v>99</c:v>
                </c:pt>
                <c:pt idx="9">
                  <c:v>6</c:v>
                </c:pt>
                <c:pt idx="10">
                  <c:v>41</c:v>
                </c:pt>
                <c:pt idx="11">
                  <c:v>49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62"/>
        <c:axId val="5953024"/>
        <c:axId val="5958656"/>
      </c:barChart>
      <c:catAx>
        <c:axId val="5953024"/>
        <c:scaling>
          <c:orientation val="minMax"/>
        </c:scaling>
        <c:delete val="0"/>
        <c:axPos val="b"/>
        <c:majorTickMark val="out"/>
        <c:minorTickMark val="none"/>
        <c:tickLblPos val="high"/>
        <c:txPr>
          <a:bodyPr/>
          <a:lstStyle/>
          <a:p>
            <a:pPr>
              <a:defRPr sz="5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5958656"/>
        <c:crosses val="autoZero"/>
        <c:auto val="1"/>
        <c:lblAlgn val="ctr"/>
        <c:lblOffset val="100"/>
        <c:noMultiLvlLbl val="0"/>
      </c:catAx>
      <c:valAx>
        <c:axId val="59586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5953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220555555555557E-2"/>
          <c:y val="0.20588087206082273"/>
          <c:w val="0.93362687327697813"/>
          <c:h val="0.79411939539725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9933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9933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9933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9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0070C0"/>
              </a:solidFill>
            </c:spPr>
          </c:dPt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-7</c:v>
                </c:pt>
                <c:pt idx="1">
                  <c:v>-9</c:v>
                </c:pt>
                <c:pt idx="2">
                  <c:v>-6</c:v>
                </c:pt>
                <c:pt idx="3">
                  <c:v>13</c:v>
                </c:pt>
                <c:pt idx="4">
                  <c:v>21</c:v>
                </c:pt>
                <c:pt idx="5">
                  <c:v>26</c:v>
                </c:pt>
                <c:pt idx="6">
                  <c:v>29</c:v>
                </c:pt>
                <c:pt idx="7">
                  <c:v>29</c:v>
                </c:pt>
                <c:pt idx="8">
                  <c:v>16</c:v>
                </c:pt>
                <c:pt idx="9">
                  <c:v>12</c:v>
                </c:pt>
                <c:pt idx="10">
                  <c:v>-1</c:v>
                </c:pt>
                <c:pt idx="11">
                  <c:v>-7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62"/>
        <c:axId val="7751168"/>
        <c:axId val="7758976"/>
      </c:barChart>
      <c:catAx>
        <c:axId val="7751168"/>
        <c:scaling>
          <c:orientation val="minMax"/>
        </c:scaling>
        <c:delete val="0"/>
        <c:axPos val="b"/>
        <c:majorTickMark val="out"/>
        <c:minorTickMark val="none"/>
        <c:tickLblPos val="high"/>
        <c:txPr>
          <a:bodyPr/>
          <a:lstStyle/>
          <a:p>
            <a:pPr>
              <a:defRPr sz="50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7758976"/>
        <c:crosses val="autoZero"/>
        <c:auto val="1"/>
        <c:lblAlgn val="ctr"/>
        <c:lblOffset val="100"/>
        <c:noMultiLvlLbl val="0"/>
      </c:catAx>
      <c:valAx>
        <c:axId val="77589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7751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11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8</c:v>
                </c:pt>
                <c:pt idx="1">
                  <c:v>6</c:v>
                </c:pt>
                <c:pt idx="2">
                  <c:v>5</c:v>
                </c:pt>
                <c:pt idx="3">
                  <c:v>5</c:v>
                </c:pt>
                <c:pt idx="4">
                  <c:v>6</c:v>
                </c:pt>
                <c:pt idx="5">
                  <c:v>14</c:v>
                </c:pt>
                <c:pt idx="6">
                  <c:v>5</c:v>
                </c:pt>
                <c:pt idx="7">
                  <c:v>4</c:v>
                </c:pt>
                <c:pt idx="8">
                  <c:v>6</c:v>
                </c:pt>
                <c:pt idx="9">
                  <c:v>0</c:v>
                </c:pt>
                <c:pt idx="10">
                  <c:v>3</c:v>
                </c:pt>
                <c:pt idx="11">
                  <c:v>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62"/>
        <c:axId val="7765376"/>
        <c:axId val="34256000"/>
      </c:barChart>
      <c:catAx>
        <c:axId val="7765376"/>
        <c:scaling>
          <c:orientation val="minMax"/>
        </c:scaling>
        <c:delete val="0"/>
        <c:axPos val="b"/>
        <c:majorTickMark val="out"/>
        <c:minorTickMark val="none"/>
        <c:tickLblPos val="high"/>
        <c:txPr>
          <a:bodyPr/>
          <a:lstStyle/>
          <a:p>
            <a:pPr>
              <a:defRPr sz="5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34256000"/>
        <c:crosses val="autoZero"/>
        <c:auto val="1"/>
        <c:lblAlgn val="ctr"/>
        <c:lblOffset val="100"/>
        <c:noMultiLvlLbl val="0"/>
      </c:catAx>
      <c:valAx>
        <c:axId val="342560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7765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762240364518193E-2"/>
          <c:y val="0.17514825476593227"/>
          <c:w val="0.88447551927096357"/>
          <c:h val="0.665941717870574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dLbls>
            <c:dLbl>
              <c:idx val="0"/>
              <c:layout>
                <c:manualLayout>
                  <c:x val="-2.6255563802053721E-2"/>
                  <c:y val="4.3927048410468926E-3"/>
                </c:manualLayout>
              </c:layout>
              <c:dLblPos val="outEnd"/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6757789322875212E-2"/>
                  <c:y val="5.7917699933761873E-3"/>
                </c:manualLayout>
              </c:layout>
              <c:dLblPos val="outEnd"/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506676562464468E-2"/>
                  <c:y val="2.1459109994361055E-3"/>
                </c:manualLayout>
              </c:layout>
              <c:dLblPos val="outEnd"/>
              <c:showLegendKey val="1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inBase"/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14.6</c:v>
                </c:pt>
                <c:pt idx="1">
                  <c:v>14.3</c:v>
                </c:pt>
                <c:pt idx="2">
                  <c:v>14.1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62"/>
        <c:axId val="33855744"/>
        <c:axId val="33862784"/>
      </c:barChart>
      <c:catAx>
        <c:axId val="33855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33862784"/>
        <c:crosses val="autoZero"/>
        <c:auto val="1"/>
        <c:lblAlgn val="ctr"/>
        <c:lblOffset val="100"/>
        <c:noMultiLvlLbl val="0"/>
      </c:catAx>
      <c:valAx>
        <c:axId val="338627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3855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762240364518193E-2"/>
          <c:y val="0.17553849392021192"/>
          <c:w val="0.88447551927096357"/>
          <c:h val="0.703207870069771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76321"/>
            </a:solidFill>
          </c:spPr>
          <c:invertIfNegative val="0"/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210</c:v>
                </c:pt>
                <c:pt idx="1">
                  <c:v>437</c:v>
                </c:pt>
                <c:pt idx="2">
                  <c:v>156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62"/>
        <c:axId val="34009472"/>
        <c:axId val="34012160"/>
      </c:barChart>
      <c:catAx>
        <c:axId val="34009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34012160"/>
        <c:crosses val="autoZero"/>
        <c:auto val="1"/>
        <c:lblAlgn val="ctr"/>
        <c:lblOffset val="100"/>
        <c:noMultiLvlLbl val="0"/>
      </c:catAx>
      <c:valAx>
        <c:axId val="340121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4009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7.9</c:v>
                </c:pt>
                <c:pt idx="1">
                  <c:v>9.3000000000000007</c:v>
                </c:pt>
                <c:pt idx="2">
                  <c:v>9.3000000000000007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62"/>
        <c:axId val="34121216"/>
        <c:axId val="34124160"/>
      </c:barChart>
      <c:catAx>
        <c:axId val="34121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34124160"/>
        <c:crosses val="autoZero"/>
        <c:auto val="1"/>
        <c:lblAlgn val="ctr"/>
        <c:lblOffset val="100"/>
        <c:noMultiLvlLbl val="0"/>
      </c:catAx>
      <c:valAx>
        <c:axId val="3412416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34121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46C246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88E379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6"/>
            <c:invertIfNegative val="0"/>
            <c:bubble3D val="0"/>
            <c:spPr>
              <a:solidFill>
                <a:srgbClr val="7030A0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tx1"/>
              </a:solidFill>
            </c:spPr>
          </c:dPt>
          <c:dPt>
            <c:idx val="9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</c:dPt>
          <c:dLbls>
            <c:dLbl>
              <c:idx val="0"/>
              <c:layout>
                <c:manualLayout>
                  <c:x val="-0.16329139167392043"/>
                  <c:y val="9.103905228133486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русские</c:v>
                </c:pt>
                <c:pt idx="1">
                  <c:v>украинцы</c:v>
                </c:pt>
                <c:pt idx="2">
                  <c:v>армяне</c:v>
                </c:pt>
                <c:pt idx="3">
                  <c:v>чеченцы</c:v>
                </c:pt>
                <c:pt idx="4">
                  <c:v>аварцы</c:v>
                </c:pt>
                <c:pt idx="5">
                  <c:v>узбеки</c:v>
                </c:pt>
                <c:pt idx="6">
                  <c:v>таджики</c:v>
                </c:pt>
                <c:pt idx="7">
                  <c:v>белорусы</c:v>
                </c:pt>
                <c:pt idx="8">
                  <c:v>татары</c:v>
                </c:pt>
                <c:pt idx="9">
                  <c:v>прочие</c:v>
                </c:pt>
              </c:strCache>
            </c:strRef>
          </c:cat>
          <c:val>
            <c:numRef>
              <c:f>Лист1!$B$2:$B$11</c:f>
              <c:numCache>
                <c:formatCode>0.00%</c:formatCode>
                <c:ptCount val="10"/>
                <c:pt idx="0">
                  <c:v>0.91410000000000002</c:v>
                </c:pt>
                <c:pt idx="1">
                  <c:v>8.9999999999999993E-3</c:v>
                </c:pt>
                <c:pt idx="2">
                  <c:v>1.5E-3</c:v>
                </c:pt>
                <c:pt idx="3">
                  <c:v>1.6000000000000001E-3</c:v>
                </c:pt>
                <c:pt idx="4">
                  <c:v>3.0000000000000001E-5</c:v>
                </c:pt>
                <c:pt idx="5">
                  <c:v>4.3E-3</c:v>
                </c:pt>
                <c:pt idx="6">
                  <c:v>1.52E-2</c:v>
                </c:pt>
                <c:pt idx="7">
                  <c:v>1.4E-3</c:v>
                </c:pt>
                <c:pt idx="8">
                  <c:v>3.3999999999999998E-3</c:v>
                </c:pt>
                <c:pt idx="9">
                  <c:v>4.9000000000000002E-2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axId val="34134656"/>
        <c:axId val="34563200"/>
      </c:barChart>
      <c:catAx>
        <c:axId val="34134656"/>
        <c:scaling>
          <c:orientation val="minMax"/>
        </c:scaling>
        <c:delete val="0"/>
        <c:axPos val="l"/>
        <c:majorTickMark val="out"/>
        <c:minorTickMark val="none"/>
        <c:tickLblPos val="high"/>
        <c:spPr>
          <a:effectLst/>
        </c:spPr>
        <c:txPr>
          <a:bodyPr rot="0" vert="horz"/>
          <a:lstStyle/>
          <a:p>
            <a:pPr>
              <a:defRPr sz="700" b="0" baseline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34563200"/>
        <c:crosses val="autoZero"/>
        <c:auto val="1"/>
        <c:lblAlgn val="ctr"/>
        <c:lblOffset val="100"/>
        <c:noMultiLvlLbl val="0"/>
      </c:catAx>
      <c:valAx>
        <c:axId val="34563200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one"/>
        <c:crossAx val="34134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5A774-4DD1-4601-A65A-218A99F59CF2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BB3B2-7B7D-432B-A61C-E860BFD41B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730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931CA-67C2-4BDF-8A56-6E623DDCC5CA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A1F7F-8828-4E5E-8898-4A76F6116A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616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165647"/>
            <a:ext cx="6779110" cy="923330"/>
            <a:chOff x="1172584" y="1381459"/>
            <a:chExt cx="6779110" cy="1231106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040803"/>
            <a:ext cx="6777318" cy="1298987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25897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259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642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07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996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712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774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182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47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499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54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1" y="419549"/>
            <a:ext cx="1678193" cy="417507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9" y="637391"/>
            <a:ext cx="5507917" cy="37678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4594069" y="2045201"/>
            <a:ext cx="4110116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000879" y="1381459"/>
              <a:ext cx="11695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086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039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011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27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86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163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644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4892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651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8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1156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817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470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346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886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639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674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528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330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945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79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911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475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959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345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688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638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660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016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471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704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428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41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412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428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540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147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738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236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374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383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206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418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317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925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0701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3121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4162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86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0780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4265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5331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804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03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457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310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040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8947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468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3671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34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6267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88420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1530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120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1946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543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337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0815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836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486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6688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3123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3500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9759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70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95064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374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434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7649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7641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61086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9430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511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34862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5364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190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1192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3655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40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471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3678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907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4558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84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272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2382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04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0302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6735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2424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423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9366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1029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7174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8082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6227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5385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62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4826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4476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3714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0672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1569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0737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97576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9073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1331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51722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81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7828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1577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522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4384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1346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0552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0483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5353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7776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4505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0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1829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5783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6088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ECE9C6"/>
                </a:solidFill>
              </a:rPr>
              <a:pPr/>
              <a:t>23.09.2022</a:t>
            </a:fld>
            <a:endParaRPr lang="ru-RU">
              <a:solidFill>
                <a:srgbClr val="ECE9C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CE9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ECE9C6"/>
                </a:solidFill>
              </a:rPr>
              <a:pPr/>
              <a:t>‹#›</a:t>
            </a:fld>
            <a:endParaRPr lang="ru-RU">
              <a:solidFill>
                <a:srgbClr val="ECE9C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165647"/>
            <a:ext cx="6779110" cy="923330"/>
            <a:chOff x="1172584" y="1381459"/>
            <a:chExt cx="6779110" cy="1231106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rgbClr val="ECE9C6">
                      <a:alpha val="60000"/>
                    </a:srgbClr>
                  </a:solidFill>
                </a:ln>
                <a:solidFill>
                  <a:srgbClr val="ECE9C6">
                    <a:lumMod val="90000"/>
                  </a:srgb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040803"/>
            <a:ext cx="6777318" cy="1298987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25897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619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895D1D"/>
                </a:solidFill>
              </a:rPr>
              <a:pPr/>
              <a:t>23.09.2022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3078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165684"/>
            <a:ext cx="6779110" cy="923330"/>
            <a:chOff x="1172584" y="1381459"/>
            <a:chExt cx="6779110" cy="1231106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1" y="903643"/>
            <a:ext cx="7754713" cy="1433037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9" y="2825488"/>
            <a:ext cx="773474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895D1D"/>
                </a:solidFill>
              </a:rPr>
              <a:pPr/>
              <a:t>23.09.2022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24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895D1D"/>
                </a:solidFill>
              </a:rPr>
              <a:pPr/>
              <a:t>23.09.2022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1680210"/>
            <a:ext cx="3803904" cy="29077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1680210"/>
            <a:ext cx="3803904" cy="29077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1813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1680210"/>
            <a:ext cx="3442446" cy="49377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210696"/>
            <a:ext cx="3803904" cy="23797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1680210"/>
            <a:ext cx="3447288" cy="49377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08276"/>
            <a:ext cx="3799728" cy="23797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895D1D"/>
                </a:solidFill>
              </a:rPr>
              <a:pPr/>
              <a:t>23.09.2022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836400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895D1D"/>
                </a:solidFill>
              </a:rPr>
              <a:pPr/>
              <a:t>23.09.2022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78050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895D1D"/>
                </a:solidFill>
              </a:rPr>
              <a:pPr/>
              <a:t>23.09.2022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5231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0" y="1258647"/>
            <a:ext cx="3422483" cy="141519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2" y="419549"/>
            <a:ext cx="4116667" cy="4175074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0" y="2702859"/>
            <a:ext cx="3411725" cy="188796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895D1D"/>
                </a:solidFill>
              </a:rPr>
              <a:pPr/>
              <a:t>23.09.2022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24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3106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3501614"/>
            <a:ext cx="7767021" cy="483547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500224"/>
            <a:ext cx="4772156" cy="269851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3993229"/>
            <a:ext cx="7756264" cy="60364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895D1D"/>
                </a:solidFill>
              </a:rPr>
              <a:pPr/>
              <a:t>23.09.2022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94285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895D1D"/>
                </a:solidFill>
              </a:rPr>
              <a:pPr/>
              <a:t>23.09.2022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542099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1" y="419549"/>
            <a:ext cx="1678193" cy="417507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9" y="637391"/>
            <a:ext cx="5507917" cy="37678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895D1D"/>
                </a:solidFill>
              </a:rPr>
              <a:pPr/>
              <a:t>23.09.2022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4594069" y="2045201"/>
            <a:ext cx="4110116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000879" y="1381459"/>
              <a:ext cx="11695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360637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1982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0669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4109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8162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146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9392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968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2637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1559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6003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3594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105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6033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3110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93090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07282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563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26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2903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2979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2971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2013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07561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6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68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82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88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165684"/>
            <a:ext cx="6779110" cy="923330"/>
            <a:chOff x="1172584" y="1381459"/>
            <a:chExt cx="6779110" cy="1231106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1" y="903643"/>
            <a:ext cx="7754713" cy="1433037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9" y="2825488"/>
            <a:ext cx="773474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28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9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856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0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01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90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39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650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505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1680210"/>
            <a:ext cx="3803904" cy="29077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1680210"/>
            <a:ext cx="3803904" cy="29077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47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00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436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72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20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812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480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89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82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59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1680210"/>
            <a:ext cx="3442446" cy="49377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210696"/>
            <a:ext cx="3803904" cy="23797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1680210"/>
            <a:ext cx="3447288" cy="49377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08276"/>
            <a:ext cx="3799728" cy="23797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052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1496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836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161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337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862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07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305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794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52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308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060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27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846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93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353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71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1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535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9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257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237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619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250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402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622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397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438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097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07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0" y="1258647"/>
            <a:ext cx="3422483" cy="141519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2" y="419549"/>
            <a:ext cx="4116667" cy="4175074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0" y="2702859"/>
            <a:ext cx="3411725" cy="188796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79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943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09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755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816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812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849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083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936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56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3501614"/>
            <a:ext cx="7767021" cy="483547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500224"/>
            <a:ext cx="4772156" cy="269851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3993229"/>
            <a:ext cx="7756264" cy="60364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340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934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170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872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560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044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847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896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852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9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1" y="427617"/>
            <a:ext cx="7756263" cy="79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1686261"/>
            <a:ext cx="7745505" cy="2908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7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7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9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1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8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8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94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31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029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9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1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5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1" y="427617"/>
            <a:ext cx="7756263" cy="79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1686261"/>
            <a:ext cx="7745505" cy="2908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895D1D"/>
                </a:solidFill>
              </a:rPr>
              <a:pPr/>
              <a:t>23.09.2022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5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72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7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3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1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8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0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3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1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6.png"/><Relationship Id="rId4" Type="http://schemas.openxmlformats.org/officeDocument/2006/relationships/chart" Target="../charts/char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6.png"/><Relationship Id="rId4" Type="http://schemas.openxmlformats.org/officeDocument/2006/relationships/chart" Target="../charts/chart1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6.png"/><Relationship Id="rId5" Type="http://schemas.openxmlformats.org/officeDocument/2006/relationships/chart" Target="../charts/chart16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0.png"/><Relationship Id="rId11" Type="http://schemas.openxmlformats.org/officeDocument/2006/relationships/image" Target="../media/image6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6.png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6.emf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5.jpeg"/><Relationship Id="rId7" Type="http://schemas.openxmlformats.org/officeDocument/2006/relationships/package" Target="../embeddings/Microsoft_Excel_Worksheet19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microsoft.com/office/2007/relationships/hdphoto" Target="../media/hdphoto3.wdp"/><Relationship Id="rId4" Type="http://schemas.openxmlformats.org/officeDocument/2006/relationships/image" Target="../media/image38.png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0.emf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2.emf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4.emf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6.emf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8.emf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0.emf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2.emf"/><Relationship Id="rId4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4.emf"/><Relationship Id="rId4" Type="http://schemas.microsoft.com/office/2007/relationships/hdphoto" Target="../media/hdphoto1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6.emf"/><Relationship Id="rId4" Type="http://schemas.microsoft.com/office/2007/relationships/hdphoto" Target="../media/hdphoto1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0.emf"/><Relationship Id="rId4" Type="http://schemas.microsoft.com/office/2007/relationships/hdphoto" Target="../media/hdphoto1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4.wdp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5.wdp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6.emf"/><Relationship Id="rId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7.wdp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8.wdp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9.wdp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0.wdp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5.emf"/><Relationship Id="rId4" Type="http://schemas.microsoft.com/office/2007/relationships/hdphoto" Target="../media/hdphoto20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6.emf"/><Relationship Id="rId4" Type="http://schemas.microsoft.com/office/2007/relationships/hdphoto" Target="../media/hdphoto20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0.emf"/><Relationship Id="rId4" Type="http://schemas.microsoft.com/office/2007/relationships/hdphoto" Target="../media/hdphoto2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0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2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hart" Target="../charts/chart2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jpeg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jpeg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83180" y="2101602"/>
            <a:ext cx="6160820" cy="25780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111262" y="2325660"/>
            <a:ext cx="59046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chemeClr val="bg1"/>
                </a:solidFill>
                <a:latin typeface="Impact" pitchFamily="34" charset="0"/>
              </a:rPr>
              <a:t>ИНВЕСТИЦИОННЫЕ ПРЕДЛОЖЕНИЯ </a:t>
            </a:r>
          </a:p>
          <a:p>
            <a:pPr algn="ctr">
              <a:defRPr/>
            </a:pPr>
            <a:r>
              <a:rPr lang="ru-RU" sz="3200" dirty="0">
                <a:solidFill>
                  <a:schemeClr val="bg1"/>
                </a:solidFill>
                <a:latin typeface="Impact" pitchFamily="34" charset="0"/>
              </a:rPr>
              <a:t>ГРИБАНОВСКОГО МУНИЦИПАЛЬНОГО РАЙОНА </a:t>
            </a:r>
          </a:p>
          <a:p>
            <a:pPr algn="ctr">
              <a:defRPr/>
            </a:pPr>
            <a:r>
              <a:rPr lang="ru-RU" sz="3200" dirty="0">
                <a:solidFill>
                  <a:schemeClr val="bg1"/>
                </a:solidFill>
                <a:latin typeface="Impact" pitchFamily="34" charset="0"/>
              </a:rPr>
              <a:t>ВОРОНЕЖСКОЙ ОБЛАСТИ   </a:t>
            </a:r>
          </a:p>
        </p:txBody>
      </p:sp>
    </p:spTree>
    <p:extLst>
      <p:ext uri="{BB962C8B-B14F-4D97-AF65-F5344CB8AC3E}">
        <p14:creationId xmlns:p14="http://schemas.microsoft.com/office/powerpoint/2010/main" val="173392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4276" y="450846"/>
            <a:ext cx="369267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ОСНОВНЫЕ ПОКАЗАТЕЛИ </a:t>
            </a:r>
          </a:p>
          <a:p>
            <a:r>
              <a:rPr lang="ru-RU" sz="1400" b="1" dirty="0" smtClean="0">
                <a:solidFill>
                  <a:srgbClr val="00B0F0"/>
                </a:solidFill>
              </a:rPr>
              <a:t>СОЦИАЛЬНО - ЭКОНОМИЧЕСКОГО РАЗВИТИЯ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10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36312" y="1059582"/>
            <a:ext cx="347137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rgbClr val="F76321"/>
                </a:solidFill>
              </a:rPr>
              <a:t>ОБЪЕМ </a:t>
            </a:r>
            <a:r>
              <a:rPr lang="ru-RU" sz="1200" b="1" dirty="0">
                <a:solidFill>
                  <a:srgbClr val="F76321"/>
                </a:solidFill>
              </a:rPr>
              <a:t>ИНВЕСТИЦИЙ В ОСНОВНОЙ КАПИТАЛ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124524"/>
              </p:ext>
            </p:extLst>
          </p:nvPr>
        </p:nvGraphicFramePr>
        <p:xfrm>
          <a:off x="323528" y="1779662"/>
          <a:ext cx="3888433" cy="137914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520281"/>
                <a:gridCol w="792088"/>
                <a:gridCol w="576064"/>
              </a:tblGrid>
              <a:tr h="216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2020</a:t>
                      </a:r>
                      <a:endParaRPr lang="ru-RU" sz="700" b="1" i="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2021</a:t>
                      </a:r>
                      <a:endParaRPr lang="ru-RU" sz="700" b="1" i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1431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Собственные средства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105464,0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72189,0</a:t>
                      </a:r>
                      <a:endParaRPr lang="ru-RU" sz="8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146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Привлеченные средства, в том числе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191296,0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193973,0</a:t>
                      </a:r>
                      <a:endParaRPr lang="ru-RU" sz="8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146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Кредиты банков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5799,5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3242,0</a:t>
                      </a:r>
                      <a:endParaRPr lang="ru-RU" sz="8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146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Заемные средства других организаций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4328,0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8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146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Бюджетные средства, в том числе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154954,0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180053,0</a:t>
                      </a:r>
                      <a:endParaRPr lang="ru-RU" sz="8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146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Из федерального бюджета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105118,0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33916,0</a:t>
                      </a:r>
                      <a:endParaRPr lang="ru-RU" sz="8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146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Средства внебюджетных фондов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46268,0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134365,0</a:t>
                      </a:r>
                      <a:endParaRPr lang="ru-RU" sz="8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1201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Прочие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6200,0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3565,8</a:t>
                      </a:r>
                      <a:endParaRPr lang="ru-RU" sz="8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39552" y="1491203"/>
            <a:ext cx="298350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 smtClean="0">
                <a:solidFill>
                  <a:srgbClr val="00B0F0"/>
                </a:solidFill>
                <a:ea typeface="Calibri" pitchFamily="34" charset="0"/>
                <a:cs typeface="Times New Roman" pitchFamily="18" charset="0"/>
              </a:rPr>
              <a:t>ПО ИСТОЧНИКАМ ФИНАНСИРОВАНИЯ, ТЫС. РУБЛЕЙ</a:t>
            </a:r>
            <a:endParaRPr lang="ru-RU" sz="800" b="1" dirty="0" smtClean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092486" y="1491203"/>
            <a:ext cx="335540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 smtClean="0">
                <a:solidFill>
                  <a:srgbClr val="00B0F0"/>
                </a:solidFill>
                <a:ea typeface="Calibri" pitchFamily="34" charset="0"/>
                <a:cs typeface="Times New Roman" pitchFamily="18" charset="0"/>
              </a:rPr>
              <a:t>ПО ВИДАМ ЭКОНОМИЧЕСКОЙ ДЕЯТЕЛЬНОСТИ, ТЫС. РУБЛЕЙ</a:t>
            </a:r>
            <a:endParaRPr lang="ru-RU" sz="800" b="1" dirty="0" smtClean="0">
              <a:solidFill>
                <a:srgbClr val="00B0F0"/>
              </a:solidFill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617860"/>
              </p:ext>
            </p:extLst>
          </p:nvPr>
        </p:nvGraphicFramePr>
        <p:xfrm>
          <a:off x="4860032" y="1779662"/>
          <a:ext cx="4070941" cy="217662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126725"/>
                <a:gridCol w="648072"/>
                <a:gridCol w="648072"/>
                <a:gridCol w="648072"/>
              </a:tblGrid>
              <a:tr h="376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2020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2021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Темп </a:t>
                      </a:r>
                      <a:r>
                        <a:rPr lang="ru-RU" sz="800" dirty="0" smtClean="0">
                          <a:effectLst/>
                        </a:rPr>
                        <a:t>прироста,</a:t>
                      </a:r>
                      <a:r>
                        <a:rPr lang="ru-RU" sz="800" baseline="0" dirty="0" smtClean="0">
                          <a:effectLst/>
                        </a:rPr>
                        <a:t> %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</a:tr>
              <a:tr h="1883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Сельское хозяйство, охота и лесное хозяйство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47517,0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48467,3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101,9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</a:tr>
              <a:tr h="1883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Обрабатывающие производства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46385,2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22781,6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49,1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</a:tr>
              <a:tr h="254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pc="-30" dirty="0">
                          <a:effectLst/>
                        </a:rPr>
                        <a:t>Производство и распределение электроэнергии, газа и воды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25128,7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19718,9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78,4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</a:tr>
              <a:tr h="1883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Оптовая и розничная торговля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41120,0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19694,0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47,8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</a:tr>
              <a:tr h="1883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Транспорт и связь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101186,0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70743,7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69,9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</a:tr>
              <a:tr h="2539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Государственное управление и обеспечение военной безопасности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4939,0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1315,0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26,6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</a:tr>
              <a:tr h="1883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Образование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2305,0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13278,0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57,6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</a:tr>
              <a:tr h="2974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Здравоохранение и предоставление социальных услуг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11021,0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9883,6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89,6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866659" y="3363812"/>
            <a:ext cx="2207912" cy="3407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УРОВЕНЬ ЖИЗНИ НАСЕЛЕНИЯ 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84470"/>
              </p:ext>
            </p:extLst>
          </p:nvPr>
        </p:nvGraphicFramePr>
        <p:xfrm>
          <a:off x="365460" y="3795886"/>
          <a:ext cx="3207491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893"/>
                <a:gridCol w="2496598"/>
              </a:tblGrid>
              <a:tr h="22002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69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Средняя</a:t>
                      </a:r>
                      <a:r>
                        <a:rPr lang="ru-RU" sz="10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продолжительность жизни, лет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27487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Среднемесячные денежные доходы на душу населения, руб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7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472653"/>
            <a:ext cx="396000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5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4276" y="450846"/>
            <a:ext cx="369267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ОСНОВНЫЕ ПОКАЗАТЕЛИ </a:t>
            </a:r>
          </a:p>
          <a:p>
            <a:r>
              <a:rPr lang="ru-RU" sz="1400" b="1" dirty="0" smtClean="0">
                <a:solidFill>
                  <a:srgbClr val="00B0F0"/>
                </a:solidFill>
              </a:rPr>
              <a:t>СОЦИАЛЬНО - ЭКОНОМИЧЕСКОГО РАЗВИТИЯ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42828" y="992813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rgbClr val="F76321"/>
                </a:solidFill>
              </a:rPr>
              <a:t>ХАРАКТЕРИСТИКА ОСНОВНЫХ ВИДОВ ЭКОНОМИЧЕСКОЙ ДЕЯТЕЛЬНОСТИ 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11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67241" y="1363836"/>
            <a:ext cx="15414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СЕЛЬСКОЕ ХОЗЯЙСТВО</a:t>
            </a:r>
            <a:endParaRPr lang="ru-RU" sz="800" b="1" dirty="0">
              <a:solidFill>
                <a:srgbClr val="00B0F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95536" y="1923678"/>
            <a:ext cx="31717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Производство основных сельскохозяйственных культур крупных, средних и малых предприятий: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1000" b="1" dirty="0" smtClean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466656"/>
              </p:ext>
            </p:extLst>
          </p:nvPr>
        </p:nvGraphicFramePr>
        <p:xfrm>
          <a:off x="311445" y="2499742"/>
          <a:ext cx="3522222" cy="2101099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581091"/>
                <a:gridCol w="644987"/>
                <a:gridCol w="648072"/>
                <a:gridCol w="648072"/>
              </a:tblGrid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</a:t>
                      </a:r>
                      <a:r>
                        <a:rPr lang="en-US" sz="800" dirty="0" smtClean="0">
                          <a:effectLst/>
                        </a:rPr>
                        <a:t>19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</a:rPr>
                        <a:t>20</a:t>
                      </a:r>
                      <a:r>
                        <a:rPr lang="en-US" sz="800" dirty="0" smtClean="0">
                          <a:effectLst/>
                        </a:rPr>
                        <a:t>20</a:t>
                      </a:r>
                      <a:endParaRPr lang="ru-RU" sz="800" dirty="0" smtClean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202</a:t>
                      </a:r>
                      <a:r>
                        <a:rPr lang="en-US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</a:tr>
              <a:tr h="16162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Зерновые и зернобобовые культуры (в весе после доработки)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Убранная площадь, га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54</a:t>
                      </a:r>
                      <a:r>
                        <a:rPr lang="ru-RU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415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57973</a:t>
                      </a: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46675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Валовый сбор, тыс. ц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1426,</a:t>
                      </a:r>
                      <a:r>
                        <a:rPr lang="ru-RU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1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21</a:t>
                      </a:r>
                      <a:r>
                        <a:rPr lang="ru-RU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67,8</a:t>
                      </a: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1501,9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Урожайность с 1 га, </a:t>
                      </a:r>
                      <a:r>
                        <a:rPr lang="ru-RU" sz="800" b="0" dirty="0" smtClean="0">
                          <a:effectLst/>
                        </a:rPr>
                        <a:t>ц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26,</a:t>
                      </a:r>
                      <a:r>
                        <a:rPr lang="ru-RU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2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37,4</a:t>
                      </a: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32,02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</a:tr>
              <a:tr h="16162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Подсолнечник на зерно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Убранная площадь, га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16453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17499</a:t>
                      </a:r>
                      <a:endParaRPr lang="ru-RU" sz="800" dirty="0" smtClean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20677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Валовый сбор, тыс. ц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486,</a:t>
                      </a:r>
                      <a:r>
                        <a:rPr lang="ru-RU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6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368,7</a:t>
                      </a:r>
                      <a:endParaRPr lang="ru-RU" sz="800" dirty="0" smtClean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459,4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Урожайность с 1 га, </a:t>
                      </a:r>
                      <a:r>
                        <a:rPr lang="ru-RU" sz="800" b="0" dirty="0" smtClean="0">
                          <a:effectLst/>
                        </a:rPr>
                        <a:t>ц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29,6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21,1</a:t>
                      </a:r>
                      <a:endParaRPr lang="ru-RU" sz="800" dirty="0" smtClean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22,2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</a:tr>
              <a:tr h="16162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Сахарная свекла (фабричная)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Убранная площадь, га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7049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6764</a:t>
                      </a:r>
                      <a:endParaRPr lang="ru-RU" sz="800" dirty="0" smtClean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7056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Валовый сбор, тыс. ц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3135,3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1939,8</a:t>
                      </a:r>
                      <a:endParaRPr lang="ru-RU" sz="800" dirty="0" smtClean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3026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Урожайность с 1 га, </a:t>
                      </a:r>
                      <a:r>
                        <a:rPr lang="ru-RU" sz="800" b="0" dirty="0" smtClean="0">
                          <a:effectLst/>
                        </a:rPr>
                        <a:t>ц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444,8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286,8</a:t>
                      </a:r>
                      <a:endParaRPr lang="ru-RU" sz="800" dirty="0" smtClean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405,8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</a:tr>
            </a:tbl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4499992" y="1523568"/>
            <a:ext cx="3953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Поголовье скота в крупных, средних и малых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сельскохозяйственных организациях</a:t>
            </a: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879095842"/>
              </p:ext>
            </p:extLst>
          </p:nvPr>
        </p:nvGraphicFramePr>
        <p:xfrm>
          <a:off x="4337952" y="1979775"/>
          <a:ext cx="4502987" cy="941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4135777" y="2905476"/>
            <a:ext cx="2725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Отгружено сельскохозяйственной продукции собственного производства, тонн.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860909" y="3213253"/>
            <a:ext cx="22693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Посевная площадь, га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462019"/>
              </p:ext>
            </p:extLst>
          </p:nvPr>
        </p:nvGraphicFramePr>
        <p:xfrm>
          <a:off x="3851920" y="3439379"/>
          <a:ext cx="1656184" cy="1220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/>
                <a:gridCol w="864096"/>
              </a:tblGrid>
              <a:tr h="29722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47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Яиц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68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425,8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Молока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935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215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Скота и</a:t>
                      </a:r>
                      <a:r>
                        <a:rPr lang="ru-RU" sz="10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птицы в живом весе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155388"/>
              </p:ext>
            </p:extLst>
          </p:nvPr>
        </p:nvGraphicFramePr>
        <p:xfrm>
          <a:off x="5308957" y="3468082"/>
          <a:ext cx="1728192" cy="132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864096"/>
              </a:tblGrid>
              <a:tr h="40842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120160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Зерновых культур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42265</a:t>
                      </a:r>
                    </a:p>
                    <a:p>
                      <a:pPr algn="ctr"/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Масличных</a:t>
                      </a:r>
                      <a:r>
                        <a:rPr lang="ru-RU" sz="10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культур</a:t>
                      </a:r>
                    </a:p>
                    <a:p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7067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067699"/>
              </p:ext>
            </p:extLst>
          </p:nvPr>
        </p:nvGraphicFramePr>
        <p:xfrm>
          <a:off x="7171037" y="3485788"/>
          <a:ext cx="1865459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347"/>
                <a:gridCol w="1008112"/>
              </a:tblGrid>
              <a:tr h="30137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0F0"/>
                          </a:solidFill>
                        </a:rPr>
                        <a:t>54358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с/х организации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0F0"/>
                          </a:solidFill>
                        </a:rPr>
                        <a:t>4471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Хозяйства населения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0F0"/>
                          </a:solidFill>
                        </a:rPr>
                        <a:t>29145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К(Ф)Х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2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5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4276" y="450846"/>
            <a:ext cx="369267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ОСНОВНЫЕ ПОКАЗАТЕЛИ </a:t>
            </a:r>
          </a:p>
          <a:p>
            <a:r>
              <a:rPr lang="ru-RU" sz="1400" b="1" dirty="0" smtClean="0">
                <a:solidFill>
                  <a:srgbClr val="00B0F0"/>
                </a:solidFill>
              </a:rPr>
              <a:t>СОЦИАЛЬНО - ЭКОНОМИЧЕСКОГО РАЗВИТИЯ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14453" y="1105239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rgbClr val="F76321"/>
                </a:solidFill>
              </a:rPr>
              <a:t>ХАРАКТЕРИСТИКА ОСНОВНЫХ ВИДОВ ЭКОНОМИЧЕСКОЙ ДЕЯТЕЛЬНОСТИ 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12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0228" y="1502529"/>
            <a:ext cx="15414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ПРОМЫШЛЕННОСТЬ</a:t>
            </a:r>
            <a:endParaRPr lang="ru-RU" sz="800" b="1" dirty="0">
              <a:solidFill>
                <a:srgbClr val="00B0F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43372" y="1502529"/>
            <a:ext cx="14287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СТРОИТЕЛЬСТВО</a:t>
            </a:r>
            <a:endParaRPr lang="ru-RU" sz="800" b="1" dirty="0">
              <a:solidFill>
                <a:srgbClr val="00B0F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660232" y="1474571"/>
            <a:ext cx="15414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МАЛЫЙ И СРЕДНИЙ БИЗНЕС</a:t>
            </a:r>
            <a:endParaRPr lang="ru-RU" sz="800" b="1" dirty="0">
              <a:solidFill>
                <a:srgbClr val="00B0F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433959" y="1723925"/>
            <a:ext cx="2016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Количество организаций </a:t>
            </a:r>
          </a:p>
          <a:p>
            <a:pPr algn="ctr"/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по отраслям (в 2021 г.):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687395"/>
              </p:ext>
            </p:extLst>
          </p:nvPr>
        </p:nvGraphicFramePr>
        <p:xfrm>
          <a:off x="6391221" y="2182028"/>
          <a:ext cx="228963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/>
                <a:gridCol w="1569550"/>
              </a:tblGrid>
              <a:tr h="22002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109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</a:t>
                      </a:r>
                      <a:r>
                        <a:rPr lang="ru-RU" sz="10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с</a:t>
                      </a:r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ельском хозяйстве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26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</a:t>
                      </a:r>
                      <a:r>
                        <a:rPr lang="ru-RU" sz="10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п</a:t>
                      </a:r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ромышленности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151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 торговле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11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 строительстве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solidFill>
                            <a:srgbClr val="00B0F0"/>
                          </a:solidFill>
                        </a:rPr>
                        <a:t>268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 общественном</a:t>
                      </a:r>
                      <a:r>
                        <a:rPr lang="ru-RU" sz="10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питании, транспорте и т.д.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4679157" y="4328238"/>
            <a:ext cx="4032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Центры поддержки малого и среднего предпринимательства: </a:t>
            </a:r>
          </a:p>
          <a:p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            МКУ «Информационно-консультационный центр»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995936" y="1804623"/>
            <a:ext cx="2214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Общая площадь строительства жилых домов, тыс. кв. м.:</a:t>
            </a: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334067595"/>
              </p:ext>
            </p:extLst>
          </p:nvPr>
        </p:nvGraphicFramePr>
        <p:xfrm>
          <a:off x="3816954" y="2226834"/>
          <a:ext cx="2643206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179512" y="1717973"/>
            <a:ext cx="374441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/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 Крупнейшие предприятия района: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ООО «Грибановский машиностроительный завод»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ООО «ПК </a:t>
            </a:r>
            <a:r>
              <a:rPr lang="ru-RU" sz="1000" b="1" dirty="0" err="1" smtClean="0">
                <a:solidFill>
                  <a:prstClr val="white">
                    <a:lumMod val="50000"/>
                  </a:prstClr>
                </a:solidFill>
              </a:rPr>
              <a:t>Энвет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»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ООО «</a:t>
            </a:r>
            <a:r>
              <a:rPr lang="ru-RU" sz="1000" b="1" dirty="0" err="1">
                <a:solidFill>
                  <a:prstClr val="white">
                    <a:lumMod val="50000"/>
                  </a:prstClr>
                </a:solidFill>
              </a:rPr>
              <a:t>Кристал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»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ООО «Грибановский хлебозавод»</a:t>
            </a:r>
          </a:p>
          <a:p>
            <a:pPr marL="171450" indent="-171450" algn="just"/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Структура промышленного производства: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«Обрабатывающие производства»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«Производство и распределения электроэнергии, газа и воды»</a:t>
            </a:r>
          </a:p>
          <a:p>
            <a:pPr marL="171450" indent="-171450" algn="just"/>
            <a:endParaRPr lang="ru-RU" sz="1000" b="1" dirty="0" smtClean="0">
              <a:solidFill>
                <a:prstClr val="white">
                  <a:lumMod val="50000"/>
                </a:prstClr>
              </a:solidFill>
            </a:endParaRPr>
          </a:p>
          <a:p>
            <a:pPr marL="171450" indent="-171450" algn="just"/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     Численность (чел) населения,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занятого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в промышленности  - 1214 чел. (9,4 % от занятых в экономике).</a:t>
            </a:r>
            <a:endParaRPr lang="ru-RU" sz="1000" b="1" dirty="0">
              <a:solidFill>
                <a:prstClr val="white">
                  <a:lumMod val="50000"/>
                </a:prst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endParaRPr lang="ru-RU" sz="1000" b="1" dirty="0" smtClean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41816" y="3756010"/>
            <a:ext cx="34926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Объем отгруженных товаров собственного производства (обрабатывающие производства) – 2656,6 млн. руб.;</a:t>
            </a:r>
          </a:p>
          <a:p>
            <a:pPr algn="just"/>
            <a:endParaRPr lang="ru-RU" sz="1000" b="1" dirty="0" smtClean="0">
              <a:solidFill>
                <a:prstClr val="white">
                  <a:lumMod val="50000"/>
                </a:prstClr>
              </a:solidFill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Объем отгруженных товаров собственного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производства (производство и распределения электроэнергии, газа и воды) – 289,4 млн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. руб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.;</a:t>
            </a:r>
            <a:endParaRPr lang="ru-RU" sz="1000" b="1" dirty="0">
              <a:solidFill>
                <a:prstClr val="white">
                  <a:lumMod val="50000"/>
                </a:prstClr>
              </a:solidFill>
            </a:endParaRPr>
          </a:p>
          <a:p>
            <a:pPr marL="171450" indent="-171450" algn="just">
              <a:buFont typeface="Arial" pitchFamily="34" charset="0"/>
              <a:buChar char="•"/>
            </a:pPr>
            <a:endParaRPr lang="ru-RU" sz="1000" b="1" dirty="0" smtClean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28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4276" y="450846"/>
            <a:ext cx="369267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ОСНОВНЫЕ ПОКАЗАТЕЛИ </a:t>
            </a:r>
          </a:p>
          <a:p>
            <a:r>
              <a:rPr lang="ru-RU" sz="1400" b="1" dirty="0" smtClean="0">
                <a:solidFill>
                  <a:srgbClr val="00B0F0"/>
                </a:solidFill>
              </a:rPr>
              <a:t>СОЦИАЛЬНО - ЭКОНОМИЧЕСКОГО РАЗВИТИЯ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203598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ТОРГОВЛЯ И ПЛАТНЫЕ УСЛУГИ </a:t>
            </a:r>
            <a:r>
              <a:rPr lang="ru-RU" sz="1200" b="1" dirty="0" smtClean="0">
                <a:solidFill>
                  <a:srgbClr val="F76321"/>
                </a:solidFill>
              </a:rPr>
              <a:t>НАСЕЛЕНИЮ</a:t>
            </a:r>
            <a:endParaRPr lang="ru-RU" sz="1200" b="1" dirty="0">
              <a:solidFill>
                <a:srgbClr val="F76321"/>
              </a:solidFill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13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427459"/>
              </p:ext>
            </p:extLst>
          </p:nvPr>
        </p:nvGraphicFramePr>
        <p:xfrm>
          <a:off x="557507" y="1707654"/>
          <a:ext cx="3207491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/>
                <a:gridCol w="2487411"/>
              </a:tblGrid>
              <a:tr h="22002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0F0"/>
                          </a:solidFill>
                        </a:rPr>
                        <a:t>138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Магазинов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0F0"/>
                          </a:solidFill>
                        </a:rPr>
                        <a:t>14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Павильонов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0F0"/>
                          </a:solidFill>
                        </a:rPr>
                        <a:t>14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Киосков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0F0"/>
                          </a:solidFill>
                        </a:rPr>
                        <a:t>11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Магазинов федеральных торговых сетей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022071"/>
              </p:ext>
            </p:extLst>
          </p:nvPr>
        </p:nvGraphicFramePr>
        <p:xfrm>
          <a:off x="4427985" y="2280347"/>
          <a:ext cx="4399194" cy="1875579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609691"/>
                <a:gridCol w="596501"/>
                <a:gridCol w="596501"/>
                <a:gridCol w="596501"/>
              </a:tblGrid>
              <a:tr h="5074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2019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</a:rPr>
                        <a:t>2020</a:t>
                      </a:r>
                      <a:endParaRPr lang="ru-RU" sz="800" dirty="0" smtClean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2021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</a:tr>
              <a:tr h="3276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Оборот розничной торговли, тыс. рублей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1649674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1675851</a:t>
                      </a: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1923338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</a:tr>
              <a:tr h="3276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Оборот общественного питания, тыс. рублей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13101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75435</a:t>
                      </a: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69399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</a:tr>
              <a:tr h="3643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платных услуг населению, тыс. рублей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913591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940085</a:t>
                      </a: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947605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</a:tr>
              <a:tr h="3484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бытовых услуг населению, тыс. рублей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103017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92167</a:t>
                      </a: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93273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4542745" y="1941793"/>
            <a:ext cx="3672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ОТДЕЛЬНЫЕ ПОКАЗАТЕЛИ ТОРГОВЛИ </a:t>
            </a:r>
          </a:p>
          <a:p>
            <a:pPr algn="ctr"/>
            <a:endParaRPr lang="ru-RU" sz="800" b="1" dirty="0">
              <a:solidFill>
                <a:srgbClr val="00B0F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46547" y="4647676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ПЯТЕРОЧКА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75916" y="3706832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КРАСНОЕ </a:t>
            </a:r>
            <a:r>
              <a:rPr lang="en-US" sz="800" b="1" dirty="0" smtClean="0">
                <a:solidFill>
                  <a:srgbClr val="00B0F0"/>
                </a:solidFill>
              </a:rPr>
              <a:t>&amp;</a:t>
            </a:r>
            <a:r>
              <a:rPr lang="ru-RU" sz="800" b="1" dirty="0" smtClean="0">
                <a:solidFill>
                  <a:srgbClr val="00B0F0"/>
                </a:solidFill>
              </a:rPr>
              <a:t> БЕЛОЕ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385393" y="3762400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МАГНИТ</a:t>
            </a:r>
          </a:p>
        </p:txBody>
      </p:sp>
      <p:pic>
        <p:nvPicPr>
          <p:cNvPr id="5122" name="Picture 2" descr="C:\Documents and Settings\grib\Рабочий стол\logo-whit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0"/>
          <a:stretch/>
        </p:blipFill>
        <p:spPr bwMode="auto">
          <a:xfrm>
            <a:off x="1145288" y="4175724"/>
            <a:ext cx="482907" cy="47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://www.nextemp.ru/img/logo_magn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81" y="3312774"/>
            <a:ext cx="1388891" cy="3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80" y="3310348"/>
            <a:ext cx="1140236" cy="34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396" y="4192379"/>
            <a:ext cx="453831" cy="453831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01823" y="4647676"/>
            <a:ext cx="65741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900" b="1" dirty="0" smtClean="0">
                <a:solidFill>
                  <a:srgbClr val="00B0F0"/>
                </a:solidFill>
              </a:rPr>
              <a:t>Fix Price</a:t>
            </a:r>
            <a:endParaRPr lang="ru-RU" sz="900" b="1" dirty="0">
              <a:solidFill>
                <a:srgbClr val="00B0F0"/>
              </a:solidFill>
            </a:endParaRPr>
          </a:p>
        </p:txBody>
      </p:sp>
      <p:pic>
        <p:nvPicPr>
          <p:cNvPr id="25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58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9512" y="527243"/>
            <a:ext cx="159370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ИНФРАСТРУКТУРА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1131590"/>
            <a:ext cx="475252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rgbClr val="F76321"/>
                </a:solidFill>
              </a:rPr>
              <a:t>ТРАНСПОРТ</a:t>
            </a:r>
          </a:p>
          <a:p>
            <a:pPr algn="just"/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Грибановский район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обладает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выгодным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транспортно-географическим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положением. С северо-запада на юго-восток проходит Юго-Восточная железная дорога. Протяженность автомобильных дорог федерального значения "Москва – Астрахань" составляет </a:t>
            </a:r>
            <a:r>
              <a:rPr lang="ru-RU" sz="1200" b="1" dirty="0">
                <a:solidFill>
                  <a:srgbClr val="00B0F0"/>
                </a:solidFill>
              </a:rPr>
              <a:t>42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км, "Курск – Саратов" - </a:t>
            </a:r>
            <a:r>
              <a:rPr lang="ru-RU" sz="1200" b="1" dirty="0">
                <a:solidFill>
                  <a:srgbClr val="00B0F0"/>
                </a:solidFill>
              </a:rPr>
              <a:t>61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км, автомобильных дорог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общего пользования областного значения – </a:t>
            </a:r>
            <a:r>
              <a:rPr lang="ru-RU" sz="1200" b="1" dirty="0" smtClean="0">
                <a:solidFill>
                  <a:srgbClr val="00B0F0"/>
                </a:solidFill>
              </a:rPr>
              <a:t>231,9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км. Кроме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того,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имеется автомобильные дороги общего пользования  местного значения – 433,5 км.</a:t>
            </a:r>
            <a:endParaRPr lang="ru-RU" sz="1000" dirty="0">
              <a:solidFill>
                <a:prstClr val="white">
                  <a:lumMod val="50000"/>
                </a:prstClr>
              </a:solidFill>
            </a:endParaRPr>
          </a:p>
          <a:p>
            <a:pPr algn="just"/>
            <a:endParaRPr lang="ru-RU" sz="1000" b="1" dirty="0" smtClean="0">
              <a:solidFill>
                <a:prstClr val="white">
                  <a:lumMod val="50000"/>
                </a:prstClr>
              </a:solidFill>
            </a:endParaRPr>
          </a:p>
          <a:p>
            <a:pPr algn="just"/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В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районе работает одно автопредприятие – МУП «Грибановское  АТП», которое осуществляет пассажирские перевозки  по пгт Грибановский, в г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. Воронеж 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и  перевозку пассажиров по району.</a:t>
            </a:r>
            <a:endParaRPr lang="ru-RU" sz="1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14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61310" y="4360819"/>
            <a:ext cx="2165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00B0F0"/>
                </a:solidFill>
              </a:rPr>
              <a:t>КАРТА ТРАНСПОРТНЫХ ПУТЕЙ СООБЩЕНИЯ НА ТЕРРИТОРИИ РАЙОНА</a:t>
            </a:r>
            <a:endParaRPr lang="ru-RU" sz="900" b="1" dirty="0">
              <a:solidFill>
                <a:srgbClr val="00B0F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9161" y="3105470"/>
            <a:ext cx="2286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ПАССАЖИРСКИЕ </a:t>
            </a:r>
            <a:r>
              <a:rPr lang="ru-RU" sz="800" b="1" dirty="0" smtClean="0">
                <a:solidFill>
                  <a:srgbClr val="00B0F0"/>
                </a:solidFill>
              </a:rPr>
              <a:t>ПЕРЕВОЗКИ</a:t>
            </a:r>
            <a:endParaRPr lang="ru-RU" sz="800" b="1" dirty="0">
              <a:solidFill>
                <a:srgbClr val="00B0F0"/>
              </a:solidFill>
            </a:endParaRPr>
          </a:p>
        </p:txBody>
      </p:sp>
      <p:pic>
        <p:nvPicPr>
          <p:cNvPr id="16385" name="Picture 1" descr="C:\Documents and Settings\grib\Рабочий стол\voronezhmap_vrnregi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7" t="11580" r="11929" b="62121"/>
          <a:stretch/>
        </p:blipFill>
        <p:spPr bwMode="auto">
          <a:xfrm>
            <a:off x="5272084" y="1419622"/>
            <a:ext cx="3674255" cy="271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489163598"/>
              </p:ext>
            </p:extLst>
          </p:nvPr>
        </p:nvGraphicFramePr>
        <p:xfrm>
          <a:off x="1367642" y="3340434"/>
          <a:ext cx="2981223" cy="1722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8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34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9512" y="527243"/>
            <a:ext cx="159370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ИНФРАСТРУКТУРА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7322" y="1203598"/>
            <a:ext cx="545082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rgbClr val="F76321"/>
                </a:solidFill>
              </a:rPr>
              <a:t>ТЕЛЕКОММУНИКАЦИОННЫЕ СИСТЕМЫ</a:t>
            </a:r>
          </a:p>
          <a:p>
            <a:pPr algn="just"/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Почтовое обслуживание населения района выполняет обособленное структурное подразделение УФПС по Воронежской области - Грибановский почтамт, расположенный в райцентре.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 На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территории района действует сеть сельских отделений почтовой связи.</a:t>
            </a:r>
            <a:endParaRPr lang="ru-RU" sz="1000" dirty="0">
              <a:solidFill>
                <a:prstClr val="white">
                  <a:lumMod val="50000"/>
                </a:prstClr>
              </a:solidFill>
            </a:endParaRPr>
          </a:p>
          <a:p>
            <a:pPr algn="just"/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Телекоммуникационные услуги оказывают ПАО «Ростелеком» Воронежский филиал и крупнейшие операторы мобильной связи страны: ОАО «</a:t>
            </a:r>
            <a:r>
              <a:rPr lang="ru-RU" sz="1000" b="1" dirty="0" err="1">
                <a:solidFill>
                  <a:prstClr val="white">
                    <a:lumMod val="50000"/>
                  </a:prstClr>
                </a:solidFill>
              </a:rPr>
              <a:t>Вымпелком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», ОАО «МегаФон», ОАО «Теле-2 - Воронеж», ОАО «Мобильные теле Системы». </a:t>
            </a:r>
            <a:endParaRPr lang="ru-RU" sz="1000" dirty="0">
              <a:solidFill>
                <a:prstClr val="white">
                  <a:lumMod val="50000"/>
                </a:prstClr>
              </a:solidFill>
            </a:endParaRPr>
          </a:p>
          <a:p>
            <a:pPr algn="just"/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Виды связи оказываемые населению: местная телефонная связь;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универсальная телефонная связь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с использованием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таксофонов;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телеграфная связь; услуги связи для цели эфирного вещания; почтовая связь; междугородная и международная связь; услуги по передаче данных. </a:t>
            </a:r>
            <a:endParaRPr lang="ru-RU" sz="1000" b="1" dirty="0" smtClean="0">
              <a:solidFill>
                <a:prstClr val="white">
                  <a:lumMod val="50000"/>
                </a:prst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F76321"/>
                </a:solidFill>
              </a:rPr>
              <a:t>ТАРИФЫ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15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563276" y="2006144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БИЛАЙН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563275" y="3148977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ТЕЛЕ2</a:t>
            </a:r>
            <a:endParaRPr lang="ru-RU" sz="800" b="1" dirty="0">
              <a:solidFill>
                <a:srgbClr val="00B0F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563275" y="4302269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РОСТЕЛЕКОМ</a:t>
            </a:r>
            <a:endParaRPr lang="ru-RU" sz="800" b="1" dirty="0">
              <a:solidFill>
                <a:srgbClr val="00B0F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525386" y="2006144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МТС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525385" y="3148977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МЕГАФОН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525385" y="4302269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ВИПЛАЙН</a:t>
            </a:r>
          </a:p>
        </p:txBody>
      </p:sp>
      <p:pic>
        <p:nvPicPr>
          <p:cNvPr id="1026" name="Picture 2" descr="http://en.realestatesantini.com/data/wysiwyg/8043833_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 bwMode="auto">
          <a:xfrm>
            <a:off x="417322" y="3970062"/>
            <a:ext cx="324036" cy="3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en.realestatesantini.com/data/wysiwyg/8043833_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3782371" y="3970062"/>
            <a:ext cx="324036" cy="3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en.realestatesantini.com/data/wysiwyg/8043833_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2129885" y="3976183"/>
            <a:ext cx="324036" cy="3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53609" y="3515698"/>
            <a:ext cx="10474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b="1" dirty="0" smtClean="0">
                <a:solidFill>
                  <a:srgbClr val="00B0F0"/>
                </a:solidFill>
              </a:rPr>
              <a:t>ЭЛЕКТРОЭНЕРГИЯ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00364" y="3515697"/>
            <a:ext cx="4286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b="1" dirty="0">
                <a:solidFill>
                  <a:srgbClr val="00B0F0"/>
                </a:solidFill>
              </a:rPr>
              <a:t>ГАЗ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3532414"/>
            <a:ext cx="6429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b="1" dirty="0">
                <a:solidFill>
                  <a:srgbClr val="00B0F0"/>
                </a:solidFill>
              </a:rPr>
              <a:t>ВОДА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06265" y="3901248"/>
            <a:ext cx="1076989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00B0F0"/>
                </a:solidFill>
              </a:rPr>
              <a:t>4,24</a:t>
            </a:r>
          </a:p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prstClr val="white">
                    <a:lumMod val="50000"/>
                  </a:prstClr>
                </a:solidFill>
              </a:rPr>
              <a:t>руб/кВт/ч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 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654139" y="3878164"/>
            <a:ext cx="1076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00B0F0"/>
                </a:solidFill>
              </a:rPr>
              <a:t>6,23 </a:t>
            </a:r>
            <a:r>
              <a:rPr lang="ru-RU" sz="1200" b="1" dirty="0" smtClean="0">
                <a:solidFill>
                  <a:prstClr val="white">
                    <a:lumMod val="50000"/>
                  </a:prstClr>
                </a:solidFill>
              </a:rPr>
              <a:t>руб/</a:t>
            </a:r>
            <a:r>
              <a:rPr lang="ru-RU" sz="1200" b="1" dirty="0" err="1" smtClean="0">
                <a:solidFill>
                  <a:prstClr val="white">
                    <a:lumMod val="50000"/>
                  </a:prstClr>
                </a:solidFill>
              </a:rPr>
              <a:t>куб.м</a:t>
            </a:r>
            <a:r>
              <a:rPr lang="ru-RU" sz="1200" b="1" dirty="0">
                <a:solidFill>
                  <a:prstClr val="white">
                    <a:lumMod val="50000"/>
                  </a:prstClr>
                </a:solidFill>
              </a:rPr>
              <a:t> 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4324575" y="3901248"/>
            <a:ext cx="1076989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00B0F0"/>
                </a:solidFill>
              </a:rPr>
              <a:t>32,45</a:t>
            </a:r>
          </a:p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prstClr val="white">
                    <a:lumMod val="50000"/>
                  </a:prstClr>
                </a:solidFill>
              </a:rPr>
              <a:t>руб/</a:t>
            </a:r>
            <a:r>
              <a:rPr lang="ru-RU" sz="1200" b="1" dirty="0" err="1" smtClean="0">
                <a:solidFill>
                  <a:prstClr val="white">
                    <a:lumMod val="50000"/>
                  </a:prstClr>
                </a:solidFill>
              </a:rPr>
              <a:t>куб.м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 </a:t>
            </a:r>
          </a:p>
        </p:txBody>
      </p:sp>
      <p:pic>
        <p:nvPicPr>
          <p:cNvPr id="15361" name="Picture 1" descr="C:\Documents and Settings\grib\Рабочий стол\мтс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168" y="1519305"/>
            <a:ext cx="648000" cy="3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Documents and Settings\grib\Рабочий стол\200px-Билайн_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466" y="1358072"/>
            <a:ext cx="891179" cy="70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Documents and Settings\grib\Рабочий стол\мегафон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713364"/>
            <a:ext cx="720080" cy="2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Documents and Settings\grib\Рабочий стол\теле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057" y="2698345"/>
            <a:ext cx="648000" cy="2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Documents and Settings\grib\Рабочий стол\wipline_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272" y="3628811"/>
            <a:ext cx="691999" cy="6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Documents and Settings\grib\Рабочий стол\ростелеком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707" y="3826031"/>
            <a:ext cx="724695" cy="29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34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33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9512" y="527243"/>
            <a:ext cx="159370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ИНФРАСТРУКТУРА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99639" y="1126358"/>
            <a:ext cx="4183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F76321"/>
                </a:solidFill>
              </a:rPr>
              <a:t>ЗДРАВООХРАНЕНИЕ </a:t>
            </a:r>
            <a:endParaRPr lang="ru-RU" sz="1400" b="1" dirty="0" smtClean="0">
              <a:solidFill>
                <a:srgbClr val="00B0F0"/>
              </a:solidFill>
            </a:endParaRPr>
          </a:p>
          <a:p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131840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16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81105" y="1128766"/>
            <a:ext cx="4293153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ОБРАЗОВАНИЕ </a:t>
            </a:r>
            <a:endParaRPr lang="ru-RU" sz="1200" b="1" dirty="0" smtClean="0">
              <a:solidFill>
                <a:srgbClr val="F76321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841479"/>
              </p:ext>
            </p:extLst>
          </p:nvPr>
        </p:nvGraphicFramePr>
        <p:xfrm>
          <a:off x="211414" y="1577283"/>
          <a:ext cx="3207491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/>
                <a:gridCol w="2487411"/>
              </a:tblGrid>
              <a:tr h="2467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Районная</a:t>
                      </a:r>
                      <a:r>
                        <a:rPr lang="ru-RU" sz="10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больница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Стационар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120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Койко-мест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85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6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Врачебных амбулаторий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22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Фельдшерско-акушерских</a:t>
                      </a:r>
                      <a:r>
                        <a:rPr lang="ru-RU" sz="10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пункта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Отделение скорой медицинской помощи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52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Численность врачей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223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Численность</a:t>
                      </a:r>
                      <a:r>
                        <a:rPr lang="ru-RU" sz="10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среднего мед. персонала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160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Численность прочего персонала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790030270"/>
              </p:ext>
            </p:extLst>
          </p:nvPr>
        </p:nvGraphicFramePr>
        <p:xfrm>
          <a:off x="5940152" y="1871029"/>
          <a:ext cx="2880321" cy="148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6327681" y="1541856"/>
            <a:ext cx="228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УРОВЕНЬ ОБРАЗОВАННОСТИ </a:t>
            </a:r>
          </a:p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НАСЕЛЕНИЯ</a:t>
            </a:r>
            <a:endParaRPr lang="ru-RU" sz="800" b="1" dirty="0">
              <a:solidFill>
                <a:srgbClr val="00B0F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184681" y="3507274"/>
            <a:ext cx="2286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ЧИСЛЕННОСТЬ УЧАЩИХСЯ</a:t>
            </a:r>
            <a:endParaRPr lang="ru-RU" sz="800" b="1" dirty="0">
              <a:solidFill>
                <a:srgbClr val="00B0F0"/>
              </a:solidFill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815112224"/>
              </p:ext>
            </p:extLst>
          </p:nvPr>
        </p:nvGraphicFramePr>
        <p:xfrm>
          <a:off x="3904655" y="3829787"/>
          <a:ext cx="4600597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098559"/>
              </p:ext>
            </p:extLst>
          </p:nvPr>
        </p:nvGraphicFramePr>
        <p:xfrm>
          <a:off x="3347864" y="1661567"/>
          <a:ext cx="288032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/>
                <a:gridCol w="2160240"/>
              </a:tblGrid>
              <a:tr h="2467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11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Учреждения дошкольного</a:t>
                      </a:r>
                      <a:r>
                        <a:rPr lang="ru-RU" sz="10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образования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14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Средние общеобразовательные школы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0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Средние</a:t>
                      </a:r>
                      <a:r>
                        <a:rPr lang="ru-RU" sz="10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профессиональные учреждения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85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0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Высшие учебные</a:t>
                      </a:r>
                      <a:r>
                        <a:rPr lang="ru-RU" sz="10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заведения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20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07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9512" y="527243"/>
            <a:ext cx="159370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ИНФРАСТРУКТУРА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17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0025" y="1296080"/>
            <a:ext cx="4106524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1000" b="1" dirty="0" smtClean="0">
              <a:solidFill>
                <a:prstClr val="white">
                  <a:lumMod val="50000"/>
                </a:prstClr>
              </a:solidFill>
            </a:endParaRPr>
          </a:p>
          <a:p>
            <a:pPr algn="just"/>
            <a:r>
              <a:rPr lang="x-none" sz="1000" b="1">
                <a:solidFill>
                  <a:prstClr val="white">
                    <a:lumMod val="50000"/>
                  </a:prstClr>
                </a:solidFill>
              </a:rPr>
              <a:t>Банковская сфера представлена в районе Борисоглебским отделением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№ </a:t>
            </a:r>
            <a:r>
              <a:rPr lang="ru-RU" sz="1200" b="1" dirty="0" smtClean="0">
                <a:solidFill>
                  <a:srgbClr val="00B0F0"/>
                </a:solidFill>
              </a:rPr>
              <a:t>0</a:t>
            </a:r>
            <a:r>
              <a:rPr lang="x-none" sz="1200" b="1">
                <a:solidFill>
                  <a:srgbClr val="00B0F0"/>
                </a:solidFill>
              </a:rPr>
              <a:t>193 </a:t>
            </a:r>
            <a:r>
              <a:rPr lang="x-none" sz="1000" b="1">
                <a:solidFill>
                  <a:prstClr val="white">
                    <a:lumMod val="50000"/>
                  </a:prstClr>
                </a:solidFill>
              </a:rPr>
              <a:t>Акционерного коммерческого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С</a:t>
            </a:r>
            <a:r>
              <a:rPr lang="x-none" sz="1000" b="1">
                <a:solidFill>
                  <a:prstClr val="white">
                    <a:lumMod val="50000"/>
                  </a:prstClr>
                </a:solidFill>
              </a:rPr>
              <a:t>берегательного банка Российской Федерации. </a:t>
            </a:r>
            <a:endParaRPr lang="ru-RU" sz="1000" b="1" dirty="0">
              <a:solidFill>
                <a:prstClr val="white">
                  <a:lumMod val="50000"/>
                </a:prstClr>
              </a:solidFill>
            </a:endParaRPr>
          </a:p>
          <a:p>
            <a:pPr algn="just"/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      Виды оказываемых услуг </a:t>
            </a:r>
          </a:p>
          <a:p>
            <a:pPr algn="just"/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Кредитование, размещение денежных средств, операции с банковскими картами, операции с ценными бумагами, валютные операции </a:t>
            </a:r>
          </a:p>
          <a:p>
            <a:pPr algn="just"/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  </a:t>
            </a:r>
            <a:endParaRPr lang="ru-RU" sz="1000" b="1" dirty="0" smtClean="0">
              <a:solidFill>
                <a:prstClr val="white">
                  <a:lumMod val="50000"/>
                </a:prstClr>
              </a:solidFill>
            </a:endParaRPr>
          </a:p>
          <a:p>
            <a:pPr algn="just"/>
            <a:endParaRPr lang="ru-RU" sz="1000" b="1" dirty="0">
              <a:solidFill>
                <a:prstClr val="white">
                  <a:lumMod val="50000"/>
                </a:prstClr>
              </a:solidFill>
            </a:endParaRPr>
          </a:p>
          <a:p>
            <a:pPr algn="just"/>
            <a:endParaRPr lang="ru-RU" sz="1000" b="1" dirty="0">
              <a:solidFill>
                <a:prstClr val="white">
                  <a:lumMod val="50000"/>
                </a:prstClr>
              </a:solidFill>
            </a:endParaRPr>
          </a:p>
          <a:p>
            <a:pPr algn="just"/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    </a:t>
            </a:r>
            <a:r>
              <a:rPr lang="x-none" sz="1000" b="1">
                <a:solidFill>
                  <a:prstClr val="white">
                    <a:lumMod val="50000"/>
                  </a:prstClr>
                </a:solidFill>
              </a:rPr>
              <a:t>На территории района действуют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три</a:t>
            </a:r>
            <a:r>
              <a:rPr lang="x-none" sz="1000" b="1" smtClean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x-none" sz="1000" b="1">
                <a:solidFill>
                  <a:prstClr val="white">
                    <a:lumMod val="50000"/>
                  </a:prstClr>
                </a:solidFill>
              </a:rPr>
              <a:t>страховые компании: филиал ООО «Росгосстрах» в Воронежской области, Воронежский филиал ОАО «Страховая компания «СОГАЗ-МЕД»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, Воронежский филиал ОАО «Страховая компания «</a:t>
            </a:r>
            <a:r>
              <a:rPr lang="ru-RU" sz="1000" b="1" dirty="0" err="1">
                <a:solidFill>
                  <a:prstClr val="white">
                    <a:lumMod val="50000"/>
                  </a:prstClr>
                </a:solidFill>
              </a:rPr>
              <a:t>Инко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-Мед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».</a:t>
            </a:r>
            <a:endParaRPr lang="ru-RU" sz="1000" b="1" dirty="0">
              <a:solidFill>
                <a:prstClr val="white">
                  <a:lumMod val="50000"/>
                </a:prstClr>
              </a:solidFill>
            </a:endParaRPr>
          </a:p>
          <a:p>
            <a:pPr algn="just"/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       Виды оказываемых услуг </a:t>
            </a:r>
          </a:p>
          <a:p>
            <a:pPr algn="just"/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Автострахование, страхование имущества, страхование жизни, ОМС, ДМС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081893" y="2087444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СБЕРБАНК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78330" y="3845906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РОСГОССТРАХ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261677" y="3924798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СОГАЗ-МЕД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765762" y="3943526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ИНКО-МЕД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1" y="1059582"/>
            <a:ext cx="2382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ФИНАНСОВАЯ ИНФРАСТРУКТУРА</a:t>
            </a:r>
          </a:p>
        </p:txBody>
      </p:sp>
      <p:pic>
        <p:nvPicPr>
          <p:cNvPr id="13313" name="Picture 1" descr="C:\Documents and Settings\grib\Рабочий стол\kgadkgjakgj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730" y="1706537"/>
            <a:ext cx="1615594" cy="40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Documents and Settings\grib\Рабочий стол\inde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89" y="3451854"/>
            <a:ext cx="633598" cy="29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Documents and Settings\grib\Рабочий стол\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905" y="3481962"/>
            <a:ext cx="630130" cy="31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Documents and Settings\grib\Рабочий стол\inko-med_jpe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188979"/>
            <a:ext cx="622337" cy="6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9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35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9512" y="527243"/>
            <a:ext cx="1792863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КУЛЬТУРА И ТУРИЗМ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48296" y="1062588"/>
            <a:ext cx="29665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rgbClr val="F76321"/>
                </a:solidFill>
              </a:rPr>
              <a:t>ОСНОВНЫЕ ДОСТОПРИМЕЧАТЕЛЬНОСТИ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18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77653" y="2752401"/>
            <a:ext cx="1632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b="1" dirty="0" smtClean="0">
                <a:solidFill>
                  <a:srgbClr val="00B0F0"/>
                </a:solidFill>
              </a:rPr>
              <a:t>РОДОВОЕ ИМЕНИЕ ПОТОМКОВ ДЕКАБРИСТА С.Г. ВОЛКОНСКОГО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409654" y="2756377"/>
            <a:ext cx="1632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МОНАСТЫРЬ СЕРАФИМА САРОВСКОГО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214123" y="3133005"/>
            <a:ext cx="4891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76321"/>
                </a:solidFill>
              </a:rPr>
              <a:t>ЧИСЛЕННОСТЬ УЧРЕЖДЕНИЙ  </a:t>
            </a:r>
            <a:r>
              <a:rPr lang="ru-RU" sz="1200" b="1" dirty="0" smtClean="0">
                <a:solidFill>
                  <a:srgbClr val="F76321"/>
                </a:solidFill>
              </a:rPr>
              <a:t>КУЛЬТУРНО-ДОСУГОВОГО </a:t>
            </a:r>
            <a:r>
              <a:rPr lang="ru-RU" sz="1200" b="1" dirty="0">
                <a:solidFill>
                  <a:srgbClr val="F76321"/>
                </a:solidFill>
              </a:rPr>
              <a:t>ТИПА</a:t>
            </a:r>
          </a:p>
          <a:p>
            <a:pPr algn="ctr"/>
            <a:endParaRPr lang="ru-RU" sz="1200" b="1" dirty="0">
              <a:solidFill>
                <a:srgbClr val="F76321"/>
              </a:solidFill>
            </a:endParaRPr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874681"/>
              </p:ext>
            </p:extLst>
          </p:nvPr>
        </p:nvGraphicFramePr>
        <p:xfrm>
          <a:off x="4659807" y="3507854"/>
          <a:ext cx="3800625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171"/>
                <a:gridCol w="2755454"/>
              </a:tblGrid>
              <a:tr h="29204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МКУК «МБ</a:t>
                      </a:r>
                      <a:r>
                        <a:rPr lang="ru-RU" sz="10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                                         Грибановского муниципального района                                                                                  (в составе 27 структурных подразделений)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79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МКУК «Грибановский РДК»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79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МКУК «ЦБС» Грибановского городского поселения                                                                          (</a:t>
                      </a:r>
                      <a:r>
                        <a:rPr lang="ru-RU" sz="10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 составе 5 структурных подразделений)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755602"/>
              </p:ext>
            </p:extLst>
          </p:nvPr>
        </p:nvGraphicFramePr>
        <p:xfrm>
          <a:off x="1214414" y="3571882"/>
          <a:ext cx="3429025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290"/>
                <a:gridCol w="2735735"/>
              </a:tblGrid>
              <a:tr h="22002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Народный музей отдел  МКУК «ЦКД МИР»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876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МКУК «ЦКД МИР»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20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Сельских учреждений</a:t>
                      </a:r>
                      <a:r>
                        <a:rPr lang="ru-RU" sz="10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КДУ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9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МКУ ДО «Грибановский ДШИ»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89" name="Picture 1" descr="C:\Documents and Settings\grib\Рабочий стол\dd5d70b4ee1119770eb13a0d94aed17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t="4276" r="19955" b="4553"/>
          <a:stretch/>
        </p:blipFill>
        <p:spPr bwMode="auto">
          <a:xfrm>
            <a:off x="2870557" y="1431920"/>
            <a:ext cx="1446192" cy="12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Documents and Settings\grib\Рабочий стол\IMG_4295!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0" t="-515" r="8112" b="515"/>
          <a:stretch/>
        </p:blipFill>
        <p:spPr bwMode="auto">
          <a:xfrm>
            <a:off x="4453382" y="1427232"/>
            <a:ext cx="1448896" cy="127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21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19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87824" y="1779663"/>
            <a:ext cx="6160820" cy="187220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87103" y="2454156"/>
            <a:ext cx="4671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prstClr val="white"/>
                </a:solidFill>
                <a:latin typeface="Impact" pitchFamily="34" charset="0"/>
              </a:rPr>
              <a:t>КОНКУРЕНТНЫЕ ПРЕИМУЩСТВА</a:t>
            </a:r>
            <a:endParaRPr lang="ru-RU" sz="2800" dirty="0">
              <a:solidFill>
                <a:prstClr val="white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1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3272" y="509648"/>
            <a:ext cx="127567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СОДЕРЖАНИЕ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2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809479"/>
              </p:ext>
            </p:extLst>
          </p:nvPr>
        </p:nvGraphicFramePr>
        <p:xfrm>
          <a:off x="1079612" y="1059582"/>
          <a:ext cx="6984776" cy="337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2"/>
                <a:gridCol w="576064"/>
              </a:tblGrid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b="0" dirty="0"/>
                    </a:p>
                  </a:txBody>
                  <a:tcPr>
                    <a:lnL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ОБЩАЯ ИНФОРМАЦИЯ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ГЕОГРАФИЧЕСКОЕ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</a:rPr>
                        <a:t> ПОЛОЖЕНИЕ</a:t>
                      </a:r>
                      <a:endParaRPr lang="ru-RU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ИСТОРИЧЕСКАЯ СПРАВКА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ПРИРОДНО-РЕСУРСНЫЙ ПОТЕНЦИАЛ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ОСНОВНЫЕ ПОКАЗАТЕЛИ СОЦИАЛЬНО-ЭКОНОМИЧЕСКОГО РАЗВИТИЯ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ИНФРАСТРУКТУРА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КУЛЬТУРА И ТУРИЗМ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КОНКУРЕНТНЫЕ ПРЕИМУЩЕСТВА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РЕАЛИЗУЕМЫЕ ИНВЕСТИЦИОННЫЕ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</a:rPr>
                        <a:t> ПРОЕКТЫ</a:t>
                      </a:r>
                      <a:endParaRPr lang="ru-RU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ИНВЕСТИЦИОННО-ПРИВЛЕКАТЕЛЬНЫЕ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</a:rPr>
                        <a:t> ОБЪЕКТЫ</a:t>
                      </a:r>
                      <a:endParaRPr lang="ru-RU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КОНТАКТЫ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49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0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7D0D45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2749" y="443596"/>
            <a:ext cx="2665281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УНИКАЛЬНЫЕ ПРЕИМУЩЕСТВА </a:t>
            </a:r>
          </a:p>
          <a:p>
            <a:r>
              <a:rPr lang="ru-RU" sz="1400" b="1" dirty="0" smtClean="0">
                <a:solidFill>
                  <a:srgbClr val="00B0F0"/>
                </a:solidFill>
              </a:rPr>
              <a:t>РАЗМЕЩЕНИЯ ПРОИЗВОДСТВА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0665" y="1419622"/>
            <a:ext cx="832143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Выгодное географическое положение</a:t>
            </a:r>
            <a:r>
              <a:rPr lang="en-US" sz="1000" b="1" dirty="0" smtClean="0">
                <a:solidFill>
                  <a:prstClr val="white">
                    <a:lumMod val="50000"/>
                  </a:prstClr>
                </a:solidFill>
              </a:rPr>
              <a:t>: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 район </a:t>
            </a:r>
            <a:r>
              <a:rPr lang="ru-RU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расположен </a:t>
            </a:r>
            <a:r>
              <a:rPr lang="ru-RU" sz="1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в северо-восточной части Воронежской области. Граничит с Тамбовской областью, а также с Борисоглебским, </a:t>
            </a:r>
            <a:r>
              <a:rPr lang="ru-RU" sz="10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Поворинским</a:t>
            </a:r>
            <a:r>
              <a:rPr lang="ru-RU" sz="1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ru-RU" sz="10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Новохопёрским</a:t>
            </a:r>
            <a:r>
              <a:rPr lang="ru-RU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Аннинским</a:t>
            </a:r>
            <a:r>
              <a:rPr lang="ru-RU" sz="1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 и Терновским </a:t>
            </a:r>
            <a:r>
              <a:rPr lang="ru-RU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районами, </a:t>
            </a:r>
            <a:r>
              <a:rPr lang="ru-RU" sz="1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через его территорию проходит Юго-Восточная железная дорога и автомобильные дороги федерального </a:t>
            </a:r>
            <a:r>
              <a:rPr lang="ru-RU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значения.</a:t>
            </a:r>
          </a:p>
          <a:p>
            <a:pPr>
              <a:lnSpc>
                <a:spcPct val="150000"/>
              </a:lnSpc>
            </a:pPr>
            <a:endParaRPr lang="ru-RU" sz="1000" b="1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Высокий </a:t>
            </a:r>
            <a:r>
              <a:rPr lang="ru-RU" sz="10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природно-ресурсный </a:t>
            </a:r>
            <a:r>
              <a:rPr lang="ru-RU" sz="1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потенциал</a:t>
            </a:r>
            <a:r>
              <a:rPr lang="en-US" sz="1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: </a:t>
            </a:r>
            <a:r>
              <a:rPr lang="ru-RU" sz="1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бщая </a:t>
            </a:r>
            <a:r>
              <a:rPr lang="ru-RU" sz="1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площадь Грибановского района составляет </a:t>
            </a:r>
            <a:r>
              <a:rPr lang="ru-RU" sz="1000" b="1" dirty="0" smtClean="0">
                <a:solidFill>
                  <a:srgbClr val="00B0F0"/>
                </a:solidFill>
              </a:rPr>
              <a:t>201,56</a:t>
            </a:r>
            <a:r>
              <a:rPr lang="ru-RU" sz="1000" b="1" dirty="0">
                <a:solidFill>
                  <a:srgbClr val="00B0F0"/>
                </a:solidFill>
              </a:rPr>
              <a:t> </a:t>
            </a:r>
            <a:r>
              <a:rPr lang="ru-RU" sz="1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тыс. га, лесные ресурсы расположены на площади </a:t>
            </a:r>
            <a:r>
              <a:rPr lang="ru-RU" sz="1000" b="1" dirty="0">
                <a:solidFill>
                  <a:srgbClr val="00B0F0"/>
                </a:solidFill>
              </a:rPr>
              <a:t>39,09</a:t>
            </a:r>
            <a:r>
              <a:rPr lang="ru-RU" sz="1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 тыс. га или </a:t>
            </a:r>
            <a:r>
              <a:rPr lang="ru-RU" sz="1000" b="1" dirty="0">
                <a:solidFill>
                  <a:srgbClr val="00B0F0"/>
                </a:solidFill>
              </a:rPr>
              <a:t>19 %</a:t>
            </a:r>
            <a:r>
              <a:rPr lang="ru-RU" sz="1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. Основную площадь лесов занимает  </a:t>
            </a:r>
            <a:r>
              <a:rPr lang="ru-RU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«</a:t>
            </a:r>
            <a:r>
              <a:rPr lang="ru-RU" sz="10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Теллермановская</a:t>
            </a:r>
            <a:r>
              <a:rPr lang="ru-RU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роща».</a:t>
            </a:r>
          </a:p>
          <a:p>
            <a:pPr>
              <a:lnSpc>
                <a:spcPct val="150000"/>
              </a:lnSpc>
            </a:pPr>
            <a:endParaRPr lang="ru-RU" sz="1000" b="1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Население района по состоянию на 01.01.2022 г. составляет 28600 человек. </a:t>
            </a:r>
            <a:r>
              <a:rPr lang="ru-RU" sz="1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Численность экономически  активного  населения  составляет </a:t>
            </a:r>
            <a:r>
              <a:rPr lang="ru-RU" sz="1000" b="1" dirty="0" smtClean="0">
                <a:solidFill>
                  <a:srgbClr val="00B0F0"/>
                </a:solidFill>
              </a:rPr>
              <a:t>14,0  </a:t>
            </a:r>
            <a:r>
              <a:rPr lang="ru-RU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тыс</a:t>
            </a:r>
            <a:r>
              <a:rPr lang="ru-RU" sz="1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. человек </a:t>
            </a:r>
            <a:r>
              <a:rPr lang="ru-RU" sz="1000">
                <a:solidFill>
                  <a:prstClr val="black">
                    <a:lumMod val="65000"/>
                    <a:lumOff val="35000"/>
                  </a:prstClr>
                </a:solidFill>
              </a:rPr>
              <a:t>(</a:t>
            </a:r>
            <a:r>
              <a:rPr lang="ru-RU" sz="1000" b="1" smtClean="0">
                <a:solidFill>
                  <a:srgbClr val="00B0F0"/>
                </a:solidFill>
              </a:rPr>
              <a:t>49,0%</a:t>
            </a:r>
            <a:r>
              <a:rPr lang="ru-RU" sz="10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от общей численности </a:t>
            </a:r>
            <a:r>
              <a:rPr lang="ru-RU" sz="1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населения).</a:t>
            </a:r>
          </a:p>
          <a:p>
            <a:pPr>
              <a:lnSpc>
                <a:spcPct val="150000"/>
              </a:lnSpc>
            </a:pPr>
            <a:endParaRPr lang="ru-RU" sz="1000" b="1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20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10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87824" y="1779663"/>
            <a:ext cx="6160820" cy="187220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9872" y="1995314"/>
            <a:ext cx="43636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white"/>
                </a:solidFill>
                <a:latin typeface="Impact" pitchFamily="34" charset="0"/>
              </a:rPr>
              <a:t>РЕАЛИЗУЕМЫЕ</a:t>
            </a:r>
          </a:p>
          <a:p>
            <a:r>
              <a:rPr lang="ru-RU" sz="2800" dirty="0" smtClean="0">
                <a:solidFill>
                  <a:prstClr val="white"/>
                </a:solidFill>
                <a:latin typeface="Impact" pitchFamily="34" charset="0"/>
              </a:rPr>
              <a:t>ИНВЕСТИЦИОННЫЕ ПРОЕКТЫ</a:t>
            </a:r>
            <a:endParaRPr lang="ru-RU" sz="2800" dirty="0">
              <a:solidFill>
                <a:prstClr val="white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5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92D0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2844" y="427017"/>
            <a:ext cx="370907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СТРОИТЕЛЬСТВО </a:t>
            </a:r>
            <a:r>
              <a:rPr lang="ru-RU" sz="1400" b="1" dirty="0">
                <a:solidFill>
                  <a:srgbClr val="00B0F0"/>
                </a:solidFill>
              </a:rPr>
              <a:t>ОВОЩЕХРАНИЛИЩА </a:t>
            </a:r>
            <a:endParaRPr lang="ru-RU" sz="1400" b="1" dirty="0" smtClean="0">
              <a:solidFill>
                <a:srgbClr val="00B0F0"/>
              </a:solidFill>
            </a:endParaRPr>
          </a:p>
          <a:p>
            <a:r>
              <a:rPr lang="ru-RU" sz="1400" b="1" dirty="0" smtClean="0">
                <a:solidFill>
                  <a:srgbClr val="00B0F0"/>
                </a:solidFill>
              </a:rPr>
              <a:t>С РЕГУЛИРУЕМОЙ ГАЗОВОЙ СРЕДОЙ</a:t>
            </a:r>
            <a:endParaRPr lang="ru-RU" sz="1400" b="1" i="1" dirty="0">
              <a:solidFill>
                <a:srgbClr val="00B0F0"/>
              </a:solidFill>
            </a:endParaRPr>
          </a:p>
        </p:txBody>
      </p:sp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7786393"/>
              </p:ext>
            </p:extLst>
          </p:nvPr>
        </p:nvGraphicFramePr>
        <p:xfrm>
          <a:off x="142844" y="1347614"/>
          <a:ext cx="4933212" cy="3312368"/>
        </p:xfrm>
        <a:graphic>
          <a:graphicData uri="http://schemas.openxmlformats.org/drawingml/2006/table">
            <a:tbl>
              <a:tblPr/>
              <a:tblGrid>
                <a:gridCol w="1266635"/>
                <a:gridCol w="3666577"/>
              </a:tblGrid>
              <a:tr h="42540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СТРОИТЕЛЬСТВО ОВОЩЕХРАНИЛИЩЕ С РЕГУЛИРУЕМОЙ ГАЗОВОЙ СРЕДОЙ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42540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ИНИЦИАТОР ПРОЕКТА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ИНДИВИДУАЛЬНЫЙ ПРЕДПРИНИМАТЕЛЬ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42540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ОТРАСЛЕВАЯ ПРИНАДЛЕЖНОСТЬ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СЕЛЬСКОЕ ХОЗЯЙСТВО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42540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МЕСТО РЕАЛИЗАЦИИ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ВОРОНЕЖСКАЯ ОБЛАСТЬ, ГРИБАНОВСКИЙ РАЙОН,  СЕЛО  НОВОМАКАРОВО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265876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РЕАЛИЗАЦИИ</a:t>
                      </a:r>
                      <a:endParaRPr kumimoji="1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2020 – 2021 гг.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42540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 15 МЛН. РУБЛЕЙ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  <a:tr h="91948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КРАТКОЕ ОПИСАНИЕ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ПРОЕКТА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ХРАНЕНИЕ ОВОЩЕЙ В ОБОЩЕХРАНИЩЕ С РЕГУЛИРУЕМОЙ ГАЗОВОЙ СРЕДОЙ ПОНИЖАЕТ </a:t>
                      </a:r>
                      <a:r>
                        <a:rPr lang="ru-RU" sz="9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КОНЦЕНТРАЦИЮ  КИСЛОРОДА, </a:t>
                      </a: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9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ПОЛУЧАЯ</a:t>
                      </a:r>
                      <a:r>
                        <a:rPr lang="ru-RU" sz="9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ВОЗМОЖНОСТЬ  СТАБИЛИЗИРОВАТЬ  ТОВАРНЫЙ ВИД ПРОДУКТА, ЗАМЕДЛИВ ПРОЦЕССЫ ЕСТЕСТВЕННОГО РАЗЛОЖЕНИЯ ТКАНЕЙ,  И СОХРАНИТЬ ЕГО ВКУСОВЫЕ ХАРАКТКРИСТИКИ, ПРИПЯТСТВУЯ ОКИСЛЕНИЮ ПОЛЕЗНЫХ ВЕЩЕСТВ .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22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42" y="1563638"/>
            <a:ext cx="4000965" cy="26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98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83180" y="2067694"/>
            <a:ext cx="6160820" cy="25780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33006" y="2879658"/>
            <a:ext cx="561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Impact" pitchFamily="34" charset="0"/>
              </a:rPr>
              <a:t>ИНВЕСТИЦИОННО-ПРИВЛЕКАТЕЛЬНЫЕ ОБЪЕКТЫ</a:t>
            </a:r>
          </a:p>
        </p:txBody>
      </p:sp>
    </p:spTree>
    <p:extLst>
      <p:ext uri="{BB962C8B-B14F-4D97-AF65-F5344CB8AC3E}">
        <p14:creationId xmlns:p14="http://schemas.microsoft.com/office/powerpoint/2010/main" val="41319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11807" y="42371"/>
            <a:ext cx="9116672" cy="538555"/>
            <a:chOff x="0" y="67596"/>
            <a:chExt cx="9144000" cy="53855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4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объекта  </a:t>
              </a:r>
              <a:r>
                <a:rPr lang="ru-RU" sz="1400" b="1" dirty="0">
                  <a:solidFill>
                    <a:srgbClr val="007FAC"/>
                  </a:solidFill>
                </a:rPr>
                <a:t>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1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32040" y="157761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954" y="1127338"/>
            <a:ext cx="4585518" cy="346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6" y="699542"/>
            <a:ext cx="4351148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70450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776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43655"/>
            <a:ext cx="9144000" cy="538555"/>
            <a:chOff x="0" y="67596"/>
            <a:chExt cx="9144000" cy="53855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3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4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объекта  </a:t>
              </a:r>
              <a:r>
                <a:rPr lang="ru-RU" sz="1400" b="1" dirty="0">
                  <a:solidFill>
                    <a:srgbClr val="007FAC"/>
                  </a:solidFill>
                </a:rPr>
                <a:t>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2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129" y="843558"/>
            <a:ext cx="4592496" cy="410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675766"/>
              </p:ext>
            </p:extLst>
          </p:nvPr>
        </p:nvGraphicFramePr>
        <p:xfrm>
          <a:off x="107504" y="670675"/>
          <a:ext cx="4392487" cy="4355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" name="Лист" r:id="rId7" imgW="9058448" imgH="8981923" progId="Excel.Sheet.12">
                  <p:embed/>
                </p:oleObj>
              </mc:Choice>
              <mc:Fallback>
                <p:oleObj name="Лист" r:id="rId7" imgW="9058448" imgH="898192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7504" y="670675"/>
                        <a:ext cx="4392487" cy="4355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040" y="71734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864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объекта № 3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5" name="Рисунок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868" y="1059582"/>
            <a:ext cx="410205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9542"/>
            <a:ext cx="480881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91" y="95675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634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объекта  </a:t>
              </a:r>
              <a:r>
                <a:rPr lang="ru-RU" sz="1400" b="1" dirty="0">
                  <a:solidFill>
                    <a:srgbClr val="007FAC"/>
                  </a:solidFill>
                </a:rPr>
                <a:t>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4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5" name="Рисунок 1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838" y="967674"/>
            <a:ext cx="4660191" cy="38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21149"/>
            <a:ext cx="4248161" cy="432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001" y="81636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508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объекта  </a:t>
              </a:r>
              <a:r>
                <a:rPr lang="ru-RU" sz="1400" b="1" dirty="0">
                  <a:solidFill>
                    <a:srgbClr val="007FAC"/>
                  </a:solidFill>
                </a:rPr>
                <a:t>№ 5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655" y="1275606"/>
            <a:ext cx="441303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5" y="699542"/>
            <a:ext cx="449334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701" y="81635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710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объекта  </a:t>
              </a:r>
              <a:r>
                <a:rPr lang="ru-RU" sz="1400" b="1" dirty="0">
                  <a:solidFill>
                    <a:srgbClr val="007FAC"/>
                  </a:solidFill>
                </a:rPr>
                <a:t>№ 6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3" name="Рисунок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56479"/>
            <a:ext cx="4536504" cy="33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72" y="729917"/>
            <a:ext cx="4307011" cy="426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78" y="81635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06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87824" y="1779663"/>
            <a:ext cx="6160820" cy="187220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5855" y="2403026"/>
            <a:ext cx="3871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latin typeface="Impact" pitchFamily="34" charset="0"/>
              </a:rPr>
              <a:t>ОБЩАЯ ИНФОРМАЦИЯ</a:t>
            </a:r>
            <a:endParaRPr lang="ru-RU" sz="3200" dirty="0">
              <a:solidFill>
                <a:prstClr val="white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58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объекта  </a:t>
              </a:r>
              <a:r>
                <a:rPr lang="ru-RU" sz="1400" b="1" dirty="0">
                  <a:solidFill>
                    <a:srgbClr val="007FAC"/>
                  </a:solidFill>
                </a:rPr>
                <a:t>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7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72" y="1347614"/>
            <a:ext cx="439567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1" y="699542"/>
            <a:ext cx="446093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374" y="81636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98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объекта  </a:t>
              </a:r>
              <a:r>
                <a:rPr lang="ru-RU" sz="1400" b="1" dirty="0">
                  <a:solidFill>
                    <a:srgbClr val="007FAC"/>
                  </a:solidFill>
                </a:rPr>
                <a:t>№ 8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595" y="1563638"/>
            <a:ext cx="451490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7" y="771550"/>
            <a:ext cx="435305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91" y="95675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637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объекта  </a:t>
              </a:r>
              <a:r>
                <a:rPr lang="ru-RU" sz="1400" b="1" dirty="0">
                  <a:solidFill>
                    <a:srgbClr val="007FAC"/>
                  </a:solidFill>
                </a:rPr>
                <a:t>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9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31" y="1059582"/>
            <a:ext cx="475634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6589"/>
            <a:ext cx="416285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973" y="95675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871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объекта  </a:t>
              </a:r>
              <a:r>
                <a:rPr lang="ru-RU" sz="1400" b="1" dirty="0">
                  <a:solidFill>
                    <a:srgbClr val="007FAC"/>
                  </a:solidFill>
                </a:rPr>
                <a:t>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10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03598"/>
            <a:ext cx="464565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66" y="699542"/>
            <a:ext cx="41775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61" y="101408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769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объекта  </a:t>
              </a:r>
              <a:r>
                <a:rPr lang="ru-RU" sz="1400" b="1" dirty="0">
                  <a:solidFill>
                    <a:srgbClr val="007FAC"/>
                  </a:solidFill>
                </a:rPr>
                <a:t>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11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90" y="1347614"/>
            <a:ext cx="441464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9" y="771550"/>
            <a:ext cx="448457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1" y="95675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896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объекта  </a:t>
              </a:r>
              <a:r>
                <a:rPr lang="ru-RU" sz="1400" b="1" dirty="0">
                  <a:solidFill>
                    <a:srgbClr val="007FAC"/>
                  </a:solidFill>
                </a:rPr>
                <a:t>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12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80904"/>
            <a:ext cx="4383563" cy="423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14487"/>
            <a:ext cx="4445347" cy="324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066" y="81636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887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объекта  </a:t>
              </a:r>
              <a:r>
                <a:rPr lang="ru-RU" sz="1400" b="1" dirty="0">
                  <a:solidFill>
                    <a:srgbClr val="007FAC"/>
                  </a:solidFill>
                </a:rPr>
                <a:t>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13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20" y="1203599"/>
            <a:ext cx="4518284" cy="35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99542"/>
            <a:ext cx="432048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11" y="61771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023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0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объекта  </a:t>
              </a:r>
              <a:r>
                <a:rPr lang="ru-RU" sz="1400" b="1" dirty="0">
                  <a:solidFill>
                    <a:srgbClr val="007FAC"/>
                  </a:solidFill>
                </a:rPr>
                <a:t>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14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20914" r="56937" b="15804"/>
          <a:stretch/>
        </p:blipFill>
        <p:spPr bwMode="auto">
          <a:xfrm>
            <a:off x="107505" y="699542"/>
            <a:ext cx="423486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206" y="987574"/>
            <a:ext cx="459170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62" y="81636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7072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объекта  </a:t>
              </a:r>
              <a:r>
                <a:rPr lang="ru-RU" sz="1400" b="1" dirty="0">
                  <a:solidFill>
                    <a:srgbClr val="007FAC"/>
                  </a:solidFill>
                </a:rPr>
                <a:t>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15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t="21776" r="56932" b="14189"/>
          <a:stretch/>
        </p:blipFill>
        <p:spPr bwMode="auto">
          <a:xfrm>
            <a:off x="105412" y="664728"/>
            <a:ext cx="4236953" cy="435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944" y="1203598"/>
            <a:ext cx="461845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60" y="95675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011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объекта  </a:t>
              </a:r>
              <a:r>
                <a:rPr lang="ru-RU" sz="1400" b="1" dirty="0">
                  <a:solidFill>
                    <a:srgbClr val="007FAC"/>
                  </a:solidFill>
                </a:rPr>
                <a:t>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16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823" y="1275606"/>
            <a:ext cx="463197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3" y="737467"/>
            <a:ext cx="4306533" cy="431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847" y="71918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18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3272" y="509648"/>
            <a:ext cx="262418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ГЕОГРАФИЧЕСКОЕ ПОЛОЖЕНИЕ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39610" y="4371950"/>
            <a:ext cx="276993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F76321"/>
                </a:solidFill>
              </a:rPr>
              <a:t>ПЛОЩАДЬ    </a:t>
            </a:r>
            <a:r>
              <a:rPr lang="ru-RU" sz="1200" b="1" dirty="0">
                <a:solidFill>
                  <a:srgbClr val="F76321"/>
                </a:solidFill>
              </a:rPr>
              <a:t>201600  </a:t>
            </a:r>
            <a:r>
              <a:rPr lang="ru-RU" b="1" dirty="0" smtClean="0">
                <a:solidFill>
                  <a:srgbClr val="00B0F0"/>
                </a:solidFill>
              </a:rPr>
              <a:t> </a:t>
            </a:r>
            <a:r>
              <a:rPr lang="ru-RU" sz="1200" b="1" dirty="0" smtClean="0">
                <a:solidFill>
                  <a:prstClr val="white">
                    <a:lumMod val="50000"/>
                  </a:prstClr>
                </a:solidFill>
              </a:rPr>
              <a:t> га</a:t>
            </a:r>
            <a:endParaRPr lang="ru-RU" sz="1200" b="1" dirty="0">
              <a:solidFill>
                <a:srgbClr val="F7632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4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1968" y="4382950"/>
            <a:ext cx="24854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00B0F0"/>
                </a:solidFill>
              </a:rPr>
              <a:t>СХЕМА/ФОТО</a:t>
            </a:r>
          </a:p>
          <a:p>
            <a:pPr algn="ctr"/>
            <a:r>
              <a:rPr lang="ru-RU" sz="900" b="1" dirty="0">
                <a:solidFill>
                  <a:srgbClr val="00B0F0"/>
                </a:solidFill>
              </a:rPr>
              <a:t>РАСПОЛОЖЕНИЯ МУНИЦИПАЛЬНОГО РАЙОНА </a:t>
            </a:r>
            <a:r>
              <a:rPr lang="ru-RU" sz="900" b="1" dirty="0" smtClean="0">
                <a:solidFill>
                  <a:srgbClr val="00B0F0"/>
                </a:solidFill>
              </a:rPr>
              <a:t>НА </a:t>
            </a:r>
            <a:r>
              <a:rPr lang="ru-RU" sz="900" b="1" dirty="0">
                <a:solidFill>
                  <a:srgbClr val="00B0F0"/>
                </a:solidFill>
              </a:rPr>
              <a:t>КАРТЕ ВОРОНЕЖСКОЙ ОБЛАСТИ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658516" y="4371951"/>
            <a:ext cx="24854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00B0F0"/>
                </a:solidFill>
              </a:rPr>
              <a:t>СХЕМА</a:t>
            </a:r>
          </a:p>
          <a:p>
            <a:pPr algn="ctr"/>
            <a:r>
              <a:rPr lang="ru-RU" sz="900" b="1" dirty="0">
                <a:solidFill>
                  <a:srgbClr val="00B0F0"/>
                </a:solidFill>
              </a:rPr>
              <a:t>АДМИНИСТРАТИВНО-ТЕРРИТОРИАЛЬНОГО ДЕЛЕНИЯ МУНИЦИПАЛЬНОГО РАЙОНА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05831" y="1065013"/>
            <a:ext cx="2273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ГЕОГРАФИЧЕСКОЕ ПОЛОЖЕНИЕ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88425" y="279709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rgbClr val="F76321"/>
                </a:solidFill>
              </a:rPr>
              <a:t>АДМИНИСТРАТИВНО-ТЕРРИТОРИАЛЬНОЕ ДЕЛЕНИЕ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5238" y="1434345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Грибановский муниципальный район расположен на востоке Воронежской области, имеет площадь </a:t>
            </a:r>
            <a:r>
              <a:rPr lang="ru-RU" sz="1200" b="1" dirty="0">
                <a:solidFill>
                  <a:srgbClr val="00B0F0"/>
                </a:solidFill>
              </a:rPr>
              <a:t>2,016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тыс.</a:t>
            </a:r>
            <a:r>
              <a:rPr lang="en-US" sz="1000" b="1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км</a:t>
            </a:r>
            <a:r>
              <a:rPr lang="ru-RU" sz="1000" b="1" baseline="30000" dirty="0" smtClean="0">
                <a:solidFill>
                  <a:prstClr val="white">
                    <a:lumMod val="50000"/>
                  </a:prstClr>
                </a:solidFill>
              </a:rPr>
              <a:t>2</a:t>
            </a:r>
            <a:endParaRPr lang="en-US" sz="1000" baseline="30000" dirty="0">
              <a:solidFill>
                <a:prstClr val="white">
                  <a:lumMod val="50000"/>
                </a:prstClr>
              </a:solidFill>
            </a:endParaRPr>
          </a:p>
          <a:p>
            <a:pPr algn="just"/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Северная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и северо-восточная границы отделяют район от Тамбовской области. На севере район граничит с Терновским муниципальным районом, на юго-западе - с Новохоперским и Аннинским муниципальными районами, на юго-востоке – с Борисоглебским городским округом. Протяженность района с севера на юг составляет </a:t>
            </a:r>
            <a:r>
              <a:rPr lang="ru-RU" sz="1200" b="1" dirty="0">
                <a:solidFill>
                  <a:srgbClr val="00B0F0"/>
                </a:solidFill>
              </a:rPr>
              <a:t>25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-</a:t>
            </a:r>
            <a:r>
              <a:rPr lang="ru-RU" sz="1200" b="1" dirty="0">
                <a:solidFill>
                  <a:srgbClr val="00B0F0"/>
                </a:solidFill>
              </a:rPr>
              <a:t>30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км, а с востока на запад – </a:t>
            </a:r>
            <a:r>
              <a:rPr lang="ru-RU" sz="1200" b="1" dirty="0">
                <a:solidFill>
                  <a:srgbClr val="00B0F0"/>
                </a:solidFill>
              </a:rPr>
              <a:t>80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км.</a:t>
            </a:r>
            <a:endParaRPr lang="ru-RU" sz="1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47764" y="3074092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На территории района расположено одно городское  и </a:t>
            </a:r>
            <a:r>
              <a:rPr lang="ru-RU" sz="1200" b="1" dirty="0">
                <a:solidFill>
                  <a:srgbClr val="00B0F0"/>
                </a:solidFill>
              </a:rPr>
              <a:t>16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сельских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поселений,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в составе которых </a:t>
            </a:r>
            <a:r>
              <a:rPr lang="ru-RU" sz="1200" b="1" dirty="0">
                <a:solidFill>
                  <a:srgbClr val="00B0F0"/>
                </a:solidFill>
              </a:rPr>
              <a:t>44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населенных пункта. </a:t>
            </a:r>
            <a:r>
              <a:rPr lang="ru-RU" sz="1000" dirty="0">
                <a:solidFill>
                  <a:prstClr val="white">
                    <a:lumMod val="50000"/>
                  </a:prstClr>
                </a:solidFill>
              </a:rPr>
              <a:t> 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Административный центр муниципального района – поселок городского типа Грибановский с численностью </a:t>
            </a:r>
            <a:r>
              <a:rPr lang="ru-RU" sz="1200" b="1" dirty="0" smtClean="0">
                <a:solidFill>
                  <a:srgbClr val="00B0F0"/>
                </a:solidFill>
              </a:rPr>
              <a:t>14391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 человека по состоянию на 01.01.2022 года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. Расстояние от центра городского поселения до ближайшей железнодорожной станции – </a:t>
            </a:r>
            <a:r>
              <a:rPr lang="ru-RU" sz="1200" b="1" dirty="0">
                <a:solidFill>
                  <a:srgbClr val="00B0F0"/>
                </a:solidFill>
              </a:rPr>
              <a:t>4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км, до областного центра – </a:t>
            </a:r>
            <a:r>
              <a:rPr lang="ru-RU" sz="1200" b="1" dirty="0">
                <a:solidFill>
                  <a:srgbClr val="00B0F0"/>
                </a:solidFill>
              </a:rPr>
              <a:t>220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км.</a:t>
            </a:r>
            <a:endParaRPr lang="ru-RU" sz="10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051" name="Picture 3" descr="C:\Documents and Settings\grib\Рабочий стол\2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2" y="1782850"/>
            <a:ext cx="23812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grib\Рабочий стол\img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29" y="2052869"/>
            <a:ext cx="2151010" cy="150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24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2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объекта  </a:t>
              </a:r>
              <a:r>
                <a:rPr lang="ru-RU" sz="1400" b="1" dirty="0">
                  <a:solidFill>
                    <a:srgbClr val="007FAC"/>
                  </a:solidFill>
                </a:rPr>
                <a:t>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17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21527" r="56939" b="13751"/>
          <a:stretch/>
        </p:blipFill>
        <p:spPr bwMode="auto">
          <a:xfrm>
            <a:off x="107505" y="771550"/>
            <a:ext cx="4234862" cy="421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727" y="1275606"/>
            <a:ext cx="460701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036" y="95772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5765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объект 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18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1600" r="56916" b="15751"/>
          <a:stretch/>
        </p:blipFill>
        <p:spPr bwMode="auto">
          <a:xfrm>
            <a:off x="149836" y="771550"/>
            <a:ext cx="4176464" cy="427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203598"/>
            <a:ext cx="4608512" cy="318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80" y="10931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2796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объект 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19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" t="22467" r="57036" b="21860"/>
          <a:stretch/>
        </p:blipFill>
        <p:spPr bwMode="auto">
          <a:xfrm>
            <a:off x="107504" y="771550"/>
            <a:ext cx="423486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38" y="1311610"/>
            <a:ext cx="456624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022" y="95675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878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объект 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20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21368" r="56889" b="14935"/>
          <a:stretch/>
        </p:blipFill>
        <p:spPr bwMode="auto">
          <a:xfrm>
            <a:off x="107504" y="771550"/>
            <a:ext cx="4234862" cy="428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084" y="1244070"/>
            <a:ext cx="4616412" cy="34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91" y="81636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6646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объект 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21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754" y="1275606"/>
            <a:ext cx="441675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" y="780385"/>
            <a:ext cx="4519421" cy="419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285" y="95675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6457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объект 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22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487" y="1131590"/>
            <a:ext cx="473301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4" y="771550"/>
            <a:ext cx="42484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482" y="95675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4249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объект 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23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13" y="1347613"/>
            <a:ext cx="4416492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3" y="736857"/>
            <a:ext cx="4452868" cy="428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857" y="81635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1503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объект 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24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43558"/>
            <a:ext cx="4608512" cy="410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150"/>
            <a:ext cx="4248472" cy="448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91" y="107948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653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69" y="771550"/>
            <a:ext cx="418417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0" y="67596"/>
            <a:ext cx="9144000" cy="538555"/>
            <a:chOff x="0" y="67596"/>
            <a:chExt cx="9144000" cy="53855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67596"/>
              <a:ext cx="9144000" cy="538555"/>
            </a:xfrm>
            <a:prstGeom prst="rect">
              <a:avLst/>
            </a:prstGeom>
            <a:blipFill dpi="0" rotWithShape="1">
              <a:blip r:embed="rId3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3528" y="182986"/>
              <a:ext cx="288032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7FAC"/>
                  </a:solidFill>
                </a:rPr>
                <a:t>Анкета объект № </a:t>
              </a:r>
              <a:r>
                <a:rPr lang="ru-RU" sz="1400" b="1" dirty="0" smtClean="0">
                  <a:solidFill>
                    <a:srgbClr val="007FAC"/>
                  </a:solidFill>
                </a:rPr>
                <a:t>25</a:t>
              </a:r>
              <a:endParaRPr lang="ru-RU" sz="1400" b="1" dirty="0">
                <a:solidFill>
                  <a:srgbClr val="007FAC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932040" y="163120"/>
            <a:ext cx="4320480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798" y="99739"/>
            <a:ext cx="469900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978872"/>
            <a:ext cx="4634381" cy="37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4203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jetworks.ru/media/articles/bobrov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" y="627534"/>
            <a:ext cx="9144230" cy="450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5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1520" y="534738"/>
            <a:ext cx="103214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КОНТАКТЫ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5536" y="1302216"/>
            <a:ext cx="8424936" cy="315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</a:pPr>
            <a:endParaRPr lang="ru-RU" sz="1200" dirty="0" smtClean="0">
              <a:solidFill>
                <a:prstClr val="white">
                  <a:lumMod val="50000"/>
                </a:prst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</a:pPr>
            <a:r>
              <a:rPr lang="ru-RU" sz="1200" b="1" dirty="0" smtClean="0">
                <a:solidFill>
                  <a:srgbClr val="00B050"/>
                </a:solidFill>
              </a:rPr>
              <a:t>ГЛАВА АДМИНИСТРАЦИИ:                                            </a:t>
            </a:r>
            <a:r>
              <a:rPr lang="ru-RU" sz="1200" b="1" dirty="0" smtClean="0">
                <a:solidFill>
                  <a:prstClr val="white">
                    <a:lumMod val="50000"/>
                  </a:prstClr>
                </a:solidFill>
              </a:rPr>
              <a:t>МАМАЕВ ВЯЧЕСЛАВ ВЛАДИМИРОВИЧ          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       +7 (47348) 3-06-61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</a:pPr>
            <a:endParaRPr lang="ru-RU" sz="1200" dirty="0" smtClean="0">
              <a:solidFill>
                <a:prstClr val="white">
                  <a:lumMod val="50000"/>
                </a:prst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</a:pPr>
            <a:endParaRPr lang="ru-RU" sz="1200" b="1" dirty="0" smtClean="0">
              <a:solidFill>
                <a:srgbClr val="00B050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</a:pPr>
            <a:r>
              <a:rPr lang="ru-RU" sz="1200" b="1" dirty="0" smtClean="0">
                <a:solidFill>
                  <a:srgbClr val="00B050"/>
                </a:solidFill>
              </a:rPr>
              <a:t>ЗАМЕСТИТЕЛЬ ГЛАВЫ АДМИНИСТРАЦИИ:               </a:t>
            </a:r>
            <a:r>
              <a:rPr lang="ru-RU" sz="1200" b="1" dirty="0" smtClean="0">
                <a:solidFill>
                  <a:prstClr val="white">
                    <a:lumMod val="50000"/>
                  </a:prstClr>
                </a:solidFill>
              </a:rPr>
              <a:t>МАЛЮТИН АЛЕКСАНДР ИВАНОВИЧ</a:t>
            </a:r>
            <a:r>
              <a:rPr lang="ru-RU" sz="1200" b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ru-RU" sz="1200" b="1" dirty="0" smtClean="0">
                <a:solidFill>
                  <a:prstClr val="white">
                    <a:lumMod val="50000"/>
                  </a:prstClr>
                </a:solidFill>
              </a:rPr>
              <a:t>                     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 +7 (47348) 3-09-94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</a:pPr>
            <a:endParaRPr lang="ru-RU" sz="1200" dirty="0" smtClean="0">
              <a:solidFill>
                <a:prstClr val="white">
                  <a:lumMod val="50000"/>
                </a:prst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</a:pPr>
            <a:endParaRPr lang="ru-RU" sz="1200" b="1" dirty="0" smtClean="0">
              <a:solidFill>
                <a:srgbClr val="00B050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</a:pPr>
            <a:r>
              <a:rPr lang="ru-RU" sz="1200" b="1" dirty="0" smtClean="0">
                <a:solidFill>
                  <a:srgbClr val="00B050"/>
                </a:solidFill>
              </a:rPr>
              <a:t>КОНТАКТНОЕ ЛИЦО</a:t>
            </a:r>
            <a:r>
              <a:rPr lang="ru-RU" sz="1200" b="1" dirty="0" smtClean="0">
                <a:solidFill>
                  <a:prstClr val="white">
                    <a:lumMod val="50000"/>
                  </a:prstClr>
                </a:solidFill>
              </a:rPr>
              <a:t>                                                         КРЫМОВА ОЛЬГА ВИКТОРОВНА</a:t>
            </a: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	                            +7 (47348) 3-94-96	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</a:pPr>
            <a:endParaRPr lang="ru-RU" sz="1200" dirty="0">
              <a:solidFill>
                <a:prstClr val="white">
                  <a:lumMod val="50000"/>
                </a:prst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</a:pPr>
            <a:endParaRPr lang="ru-RU" sz="1200" smtClean="0">
              <a:solidFill>
                <a:prstClr val="white">
                  <a:lumMod val="50000"/>
                </a:prst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</a:pPr>
            <a:r>
              <a:rPr lang="ru-RU" sz="1200" dirty="0" smtClean="0">
                <a:solidFill>
                  <a:prstClr val="white">
                    <a:lumMod val="50000"/>
                  </a:prstClr>
                </a:solidFill>
              </a:rPr>
              <a:t>						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</a:pPr>
            <a:r>
              <a:rPr lang="en-US" sz="1200" b="1" dirty="0" smtClean="0">
                <a:solidFill>
                  <a:srgbClr val="00B050"/>
                </a:solidFill>
              </a:rPr>
              <a:t>EMAIL</a:t>
            </a:r>
            <a:r>
              <a:rPr lang="ru-RU" sz="1200" b="1" dirty="0" smtClean="0">
                <a:solidFill>
                  <a:srgbClr val="00B050"/>
                </a:solidFill>
              </a:rPr>
              <a:t>:</a:t>
            </a:r>
            <a:r>
              <a:rPr lang="ru-RU" sz="1200" dirty="0" smtClean="0">
                <a:solidFill>
                  <a:srgbClr val="00B050"/>
                </a:solidFill>
              </a:rPr>
              <a:t> 	</a:t>
            </a:r>
            <a:r>
              <a:rPr lang="en-US" sz="1200" b="1" dirty="0" smtClean="0">
                <a:solidFill>
                  <a:prstClr val="white">
                    <a:lumMod val="50000"/>
                  </a:prstClr>
                </a:solidFill>
              </a:rPr>
              <a:t>GRIB@GOVVRN.RU</a:t>
            </a:r>
            <a:endParaRPr lang="ru-RU" sz="1200" b="1" dirty="0" smtClean="0">
              <a:solidFill>
                <a:prstClr val="white">
                  <a:lumMod val="50000"/>
                </a:prst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</a:pPr>
            <a:endParaRPr lang="ru-RU" sz="1200" dirty="0" smtClean="0">
              <a:solidFill>
                <a:prstClr val="white">
                  <a:lumMod val="50000"/>
                </a:prst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</a:pPr>
            <a:r>
              <a:rPr lang="ru-RU" sz="1200" b="1" dirty="0" smtClean="0">
                <a:solidFill>
                  <a:srgbClr val="00B050"/>
                </a:solidFill>
              </a:rPr>
              <a:t>ФАКС: </a:t>
            </a:r>
            <a:r>
              <a:rPr lang="en-US" sz="1200" b="1" dirty="0" smtClean="0">
                <a:solidFill>
                  <a:srgbClr val="00B050"/>
                </a:solidFill>
              </a:rPr>
              <a:t>	</a:t>
            </a:r>
            <a:r>
              <a:rPr lang="ru-RU" sz="1200" b="1" dirty="0" smtClean="0">
                <a:solidFill>
                  <a:prstClr val="white">
                    <a:lumMod val="50000"/>
                  </a:prstClr>
                </a:solidFill>
              </a:rPr>
              <a:t>+7 (47348) </a:t>
            </a:r>
            <a:r>
              <a:rPr lang="en-US" sz="1200" b="1" dirty="0" smtClean="0">
                <a:solidFill>
                  <a:prstClr val="white">
                    <a:lumMod val="50000"/>
                  </a:prstClr>
                </a:solidFill>
              </a:rPr>
              <a:t>3-03-54</a:t>
            </a:r>
            <a:r>
              <a:rPr lang="ru-RU" sz="1200" b="1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</a:pPr>
            <a:endParaRPr lang="ru-RU" sz="1200" dirty="0" smtClean="0">
              <a:solidFill>
                <a:prstClr val="black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</a:pPr>
            <a:r>
              <a:rPr lang="ru-RU" sz="1200" b="1" dirty="0" smtClean="0">
                <a:solidFill>
                  <a:srgbClr val="00B050"/>
                </a:solidFill>
              </a:rPr>
              <a:t>САЙТ:               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https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://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gribmsu.ru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49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4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55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grib\Рабочий стол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-34896"/>
            <a:ext cx="2668835" cy="516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4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3272" y="509648"/>
            <a:ext cx="216392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ИСТОРИЧЕСКАЯ СПРАВКА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90416" y="1216531"/>
            <a:ext cx="3413631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rgbClr val="F76321"/>
                </a:solidFill>
              </a:rPr>
              <a:t>ДАТА ОСНОВАНИЯ      </a:t>
            </a:r>
            <a:r>
              <a:rPr lang="ru-RU" b="1" dirty="0" smtClean="0">
                <a:solidFill>
                  <a:srgbClr val="F76321"/>
                </a:solidFill>
              </a:rPr>
              <a:t> </a:t>
            </a:r>
            <a:r>
              <a:rPr lang="ru-RU" sz="1600" b="1" dirty="0" smtClean="0">
                <a:solidFill>
                  <a:srgbClr val="00B0F0"/>
                </a:solidFill>
              </a:rPr>
              <a:t>1935 </a:t>
            </a:r>
            <a:r>
              <a:rPr lang="ru-RU" sz="1100" b="1" dirty="0" smtClean="0">
                <a:solidFill>
                  <a:prstClr val="white">
                    <a:lumMod val="50000"/>
                  </a:prstClr>
                </a:solidFill>
              </a:rPr>
              <a:t>год</a:t>
            </a:r>
            <a:endParaRPr lang="ru-RU" sz="1100" b="1" dirty="0" smtClean="0">
              <a:solidFill>
                <a:srgbClr val="00B0F0"/>
              </a:solidFill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5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6293" y="1696035"/>
            <a:ext cx="1544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ИСТОРИЯ РАЗВИТИЯ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1287" y="2065367"/>
            <a:ext cx="62109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Постоянные русские поселения на территории района возникли в начале </a:t>
            </a:r>
            <a:r>
              <a:rPr lang="ru-RU" sz="1200" b="1" dirty="0">
                <a:solidFill>
                  <a:srgbClr val="00B0F0"/>
                </a:solidFill>
              </a:rPr>
              <a:t>XVIII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века. Среди первых сел были Большая </a:t>
            </a:r>
            <a:r>
              <a:rPr lang="ru-RU" sz="1000" b="1" dirty="0" err="1">
                <a:solidFill>
                  <a:prstClr val="white">
                    <a:lumMod val="50000"/>
                  </a:prstClr>
                </a:solidFill>
              </a:rPr>
              <a:t>Грибановка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, Малая </a:t>
            </a:r>
            <a:r>
              <a:rPr lang="ru-RU" sz="1000" b="1" dirty="0" err="1">
                <a:solidFill>
                  <a:prstClr val="white">
                    <a:lumMod val="50000"/>
                  </a:prstClr>
                </a:solidFill>
              </a:rPr>
              <a:t>Грибановка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, село Карачан. Жители этих сел в </a:t>
            </a:r>
            <a:r>
              <a:rPr lang="ru-RU" sz="1200" b="1" dirty="0">
                <a:solidFill>
                  <a:srgbClr val="00B0F0"/>
                </a:solidFill>
              </a:rPr>
              <a:t>1708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году примкнули к восстанию донского казака Кондратия Булавина. </a:t>
            </a:r>
            <a:endParaRPr lang="ru-RU" sz="1000" dirty="0">
              <a:solidFill>
                <a:prstClr val="white">
                  <a:lumMod val="50000"/>
                </a:prstClr>
              </a:solidFill>
            </a:endParaRPr>
          </a:p>
          <a:p>
            <a:pPr algn="just"/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В </a:t>
            </a:r>
            <a:r>
              <a:rPr lang="ru-RU" sz="1200" b="1" dirty="0">
                <a:solidFill>
                  <a:srgbClr val="00B0F0"/>
                </a:solidFill>
              </a:rPr>
              <a:t>XIX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и начале </a:t>
            </a:r>
            <a:r>
              <a:rPr lang="ru-RU" sz="1200" b="1" dirty="0">
                <a:solidFill>
                  <a:srgbClr val="00B0F0"/>
                </a:solidFill>
              </a:rPr>
              <a:t>XX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века основная (восточная) часть территории района относилась к Борисоглебскому уезду Тамбовской губернии, остальная (западная) часть – к Новохоперскому уезду Воронежской губернии. </a:t>
            </a:r>
            <a:endParaRPr lang="ru-RU" sz="1000" dirty="0">
              <a:solidFill>
                <a:prstClr val="white">
                  <a:lumMod val="50000"/>
                </a:prstClr>
              </a:solidFill>
            </a:endParaRPr>
          </a:p>
          <a:p>
            <a:pPr algn="just"/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В </a:t>
            </a:r>
            <a:r>
              <a:rPr lang="ru-RU" sz="1200" b="1" dirty="0">
                <a:solidFill>
                  <a:srgbClr val="00B0F0"/>
                </a:solidFill>
              </a:rPr>
              <a:t>1862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году в селе Павловка располагалось имение князей Волконских, где бывал декабрист С.Г. Волконский, и, где в </a:t>
            </a:r>
            <a:r>
              <a:rPr lang="ru-RU" sz="1200" b="1" dirty="0">
                <a:solidFill>
                  <a:srgbClr val="00B0F0"/>
                </a:solidFill>
              </a:rPr>
              <a:t>1915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-</a:t>
            </a:r>
            <a:r>
              <a:rPr lang="ru-RU" sz="1200" b="1" dirty="0">
                <a:solidFill>
                  <a:srgbClr val="00B0F0"/>
                </a:solidFill>
              </a:rPr>
              <a:t>1917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годах находился единственный в России "Музей декабристов", созданный деятелем культуры С.М.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Волконским</a:t>
            </a:r>
            <a:endParaRPr lang="ru-RU" sz="1000" dirty="0">
              <a:solidFill>
                <a:prstClr val="white">
                  <a:lumMod val="50000"/>
                </a:prstClr>
              </a:solidFill>
            </a:endParaRPr>
          </a:p>
          <a:p>
            <a:pPr algn="just"/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В </a:t>
            </a:r>
            <a:r>
              <a:rPr lang="ru-RU" sz="1200" b="1" dirty="0">
                <a:solidFill>
                  <a:srgbClr val="00B0F0"/>
                </a:solidFill>
              </a:rPr>
              <a:t>1869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году по территории района с севера-запада на юго-восток прошла железная дорога Грязи – Борисоглебск, продолженная позже до Царицына. </a:t>
            </a:r>
            <a:endParaRPr lang="ru-RU" sz="1000" dirty="0">
              <a:solidFill>
                <a:prstClr val="white">
                  <a:lumMod val="50000"/>
                </a:prstClr>
              </a:solidFill>
            </a:endParaRPr>
          </a:p>
          <a:p>
            <a:pPr algn="just"/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В </a:t>
            </a:r>
            <a:r>
              <a:rPr lang="ru-RU" sz="1200" b="1" dirty="0">
                <a:solidFill>
                  <a:srgbClr val="00B0F0"/>
                </a:solidFill>
              </a:rPr>
              <a:t>1905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году в селе  </a:t>
            </a:r>
            <a:r>
              <a:rPr lang="ru-RU" sz="1000" b="1" dirty="0" err="1">
                <a:solidFill>
                  <a:prstClr val="white">
                    <a:lumMod val="50000"/>
                  </a:prstClr>
                </a:solidFill>
              </a:rPr>
              <a:t>Новоспасовка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родился Гавриил </a:t>
            </a:r>
            <a:r>
              <a:rPr lang="ru-RU" sz="1000" b="1" dirty="0" err="1">
                <a:solidFill>
                  <a:prstClr val="white">
                    <a:lumMod val="50000"/>
                  </a:prstClr>
                </a:solidFill>
              </a:rPr>
              <a:t>Троепольский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, ставший впоследствии выдающимся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писателем.</a:t>
            </a:r>
            <a:endParaRPr lang="ru-RU" sz="1000" dirty="0">
              <a:solidFill>
                <a:prstClr val="white">
                  <a:lumMod val="50000"/>
                </a:prstClr>
              </a:solidFill>
            </a:endParaRPr>
          </a:p>
          <a:p>
            <a:pPr algn="just"/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В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годы советской власти на территории района были образованы колхозы и совхозы, в селе Большая </a:t>
            </a:r>
            <a:r>
              <a:rPr lang="ru-RU" sz="1000" b="1" dirty="0" err="1">
                <a:solidFill>
                  <a:prstClr val="white">
                    <a:lumMod val="50000"/>
                  </a:prstClr>
                </a:solidFill>
              </a:rPr>
              <a:t>Грибановка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выросла промышленность: мебельный и деревообрабатывающий комбинаты, машиностроительный и маслосыродельный заводы и другие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предприятия.</a:t>
            </a:r>
            <a:endParaRPr lang="ru-RU" sz="1000" dirty="0">
              <a:solidFill>
                <a:prstClr val="white">
                  <a:lumMod val="50000"/>
                </a:prstClr>
              </a:solidFill>
            </a:endParaRPr>
          </a:p>
          <a:p>
            <a:pPr algn="just"/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В </a:t>
            </a:r>
            <a:r>
              <a:rPr lang="ru-RU" sz="1200" b="1" dirty="0">
                <a:solidFill>
                  <a:srgbClr val="00B0F0"/>
                </a:solidFill>
              </a:rPr>
              <a:t>1957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году село Большая </a:t>
            </a:r>
            <a:r>
              <a:rPr lang="ru-RU" sz="1000" b="1" dirty="0" err="1">
                <a:solidFill>
                  <a:prstClr val="white">
                    <a:lumMod val="50000"/>
                  </a:prstClr>
                </a:solidFill>
              </a:rPr>
              <a:t>Грибановка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было преобразовано в рабочий поселок с названием Грибановский.</a:t>
            </a:r>
            <a:endParaRPr lang="ru-RU" sz="10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16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53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3272" y="509648"/>
            <a:ext cx="319215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ПРИРОДНО-РЕСУРСНЫЙ ПОТЕНЦИАЛ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17862" y="1180791"/>
            <a:ext cx="2340260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rgbClr val="F76321"/>
                </a:solidFill>
              </a:rPr>
              <a:t>ПОЛЕЗНЫЕ ИСКОПАЕМЫЕ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6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70962" y="1152193"/>
            <a:ext cx="242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rgbClr val="F76321"/>
                </a:solidFill>
              </a:rPr>
              <a:t>ЗЕМЕЛЬНЫЕ </a:t>
            </a:r>
            <a:r>
              <a:rPr lang="ru-RU" sz="1200" b="1" dirty="0">
                <a:solidFill>
                  <a:srgbClr val="F76321"/>
                </a:solidFill>
              </a:rPr>
              <a:t>И ВОДНЫЕ РЕСУРСЫ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326975" y="2330970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ПЕСОК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75381" y="2961114"/>
            <a:ext cx="11031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rgbClr val="00B0F0"/>
                </a:solidFill>
              </a:rPr>
              <a:t>ВОДНЫЕ РЕСУРСЫ</a:t>
            </a:r>
            <a:endParaRPr lang="ru-RU" sz="900" b="1" dirty="0">
              <a:solidFill>
                <a:srgbClr val="00B0F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02304" y="3263960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Водный фонд Грибановского муниципального района представлен такими крупными реками (протяженностью более </a:t>
            </a:r>
            <a:r>
              <a:rPr lang="ru-RU" sz="1200" b="1" dirty="0">
                <a:solidFill>
                  <a:srgbClr val="00B0F0"/>
                </a:solidFill>
              </a:rPr>
              <a:t>50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км) как Большая </a:t>
            </a:r>
            <a:r>
              <a:rPr lang="ru-RU" sz="1000" b="1" dirty="0" err="1">
                <a:solidFill>
                  <a:prstClr val="white">
                    <a:lumMod val="50000"/>
                  </a:prstClr>
                </a:solidFill>
              </a:rPr>
              <a:t>Алабушка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, Ворона, Елань, Карачан, </a:t>
            </a:r>
            <a:r>
              <a:rPr lang="ru-RU" sz="1000" b="1" dirty="0" err="1">
                <a:solidFill>
                  <a:prstClr val="white">
                    <a:lumMod val="50000"/>
                  </a:prstClr>
                </a:solidFill>
              </a:rPr>
              <a:t>Савала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, Хопер, а также другими реками и ручьями меньшей протяженности (менее </a:t>
            </a:r>
            <a:r>
              <a:rPr lang="ru-RU" sz="1200" b="1" dirty="0">
                <a:solidFill>
                  <a:srgbClr val="00B0F0"/>
                </a:solidFill>
              </a:rPr>
              <a:t>50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 км) и прудами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. 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328414" y="2341427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ГЛИНА</a:t>
            </a:r>
          </a:p>
        </p:txBody>
      </p:sp>
      <p:pic>
        <p:nvPicPr>
          <p:cNvPr id="4098" name="Picture 2" descr="C:\Documents and Settings\grib\Рабочий стол\ПЕСОК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76" r="73813"/>
          <a:stretch/>
        </p:blipFill>
        <p:spPr bwMode="auto">
          <a:xfrm>
            <a:off x="2504758" y="1682897"/>
            <a:ext cx="64800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grib\Рабочий стол\ГЛИН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80" b="65837"/>
          <a:stretch/>
        </p:blipFill>
        <p:spPr bwMode="auto">
          <a:xfrm>
            <a:off x="1506195" y="1682524"/>
            <a:ext cx="64800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22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117424920"/>
              </p:ext>
            </p:extLst>
          </p:nvPr>
        </p:nvGraphicFramePr>
        <p:xfrm>
          <a:off x="3491880" y="606313"/>
          <a:ext cx="7388991" cy="4375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940152" y="1734435"/>
            <a:ext cx="23330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Единица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площади, Га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57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139975257"/>
              </p:ext>
            </p:extLst>
          </p:nvPr>
        </p:nvGraphicFramePr>
        <p:xfrm>
          <a:off x="395536" y="2332421"/>
          <a:ext cx="3600000" cy="1162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1408255890"/>
              </p:ext>
            </p:extLst>
          </p:nvPr>
        </p:nvGraphicFramePr>
        <p:xfrm>
          <a:off x="483574" y="3654934"/>
          <a:ext cx="3600000" cy="1221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643284523"/>
              </p:ext>
            </p:extLst>
          </p:nvPr>
        </p:nvGraphicFramePr>
        <p:xfrm>
          <a:off x="5148064" y="2291439"/>
          <a:ext cx="3600000" cy="1648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6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3272" y="509648"/>
            <a:ext cx="319215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ПРИРОДНО-РЕСУРСНЫЙ ПОТЕНЦИАЛ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7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4242" y="1087009"/>
            <a:ext cx="2042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rgbClr val="F76321"/>
                </a:solidFill>
              </a:rPr>
              <a:t>КЛИМАТИЧЕСКИЕ </a:t>
            </a:r>
            <a:r>
              <a:rPr lang="ru-RU" sz="1200" b="1" dirty="0">
                <a:solidFill>
                  <a:srgbClr val="F76321"/>
                </a:solidFill>
              </a:rPr>
              <a:t>УСЛОВИЯ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67544" y="2153834"/>
            <a:ext cx="34864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МАКСИМАЛЬНАЯ ТЕМПЕРАТУРА (СРЕДНЕМЕСЯЧНЫЕ ДАННЫЕ)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220072" y="2243375"/>
            <a:ext cx="34864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МИНИМАЛЬНАЯ ТЕМПЕРАТУРА (СРЕДНЕМЕСЯЧНЫЕ ДАННЫЕ)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52371" y="3458266"/>
            <a:ext cx="34864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КОЛИЧЕСТВО ОСАДКОВ, ММ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415775" y="3458266"/>
            <a:ext cx="34864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ЧИСЛО ДНЕЙ С ОСАДКАМИ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44690" y="1372582"/>
            <a:ext cx="86575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Грибановский район расположен на территории Среднерусской возвышенности. Территория района, как и вся Воронежская область, находится в зоне умеренно – континентального климата с жарким летом и холодной зимой. Господствующими являются континентальные  воздушные массы умеренных широт. Годовая температура воздуха характеризуется большой однородностью. Самым теплым месяцем является июль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+</a:t>
            </a:r>
            <a:r>
              <a:rPr lang="ru-RU" sz="1200" b="1" dirty="0" smtClean="0">
                <a:solidFill>
                  <a:srgbClr val="00B0F0"/>
                </a:solidFill>
              </a:rPr>
              <a:t>25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градусов С, самым холодным – </a:t>
            </a:r>
            <a:r>
              <a:rPr lang="ru-RU" sz="1000" b="1" dirty="0" smtClean="0">
                <a:solidFill>
                  <a:prstClr val="white">
                    <a:lumMod val="50000"/>
                  </a:prstClr>
                </a:solidFill>
              </a:rPr>
              <a:t>февраль –</a:t>
            </a:r>
            <a:r>
              <a:rPr lang="ru-RU" sz="1200" b="1" dirty="0" smtClean="0">
                <a:solidFill>
                  <a:srgbClr val="00B0F0"/>
                </a:solidFill>
              </a:rPr>
              <a:t>9,2 </a:t>
            </a:r>
            <a:r>
              <a:rPr lang="ru-RU" sz="1000" b="1" dirty="0">
                <a:solidFill>
                  <a:prstClr val="white">
                    <a:lumMod val="50000"/>
                  </a:prstClr>
                </a:solidFill>
              </a:rPr>
              <a:t>градусов С. Осадки выпадают неравномерно по годам и сезонам года.</a:t>
            </a:r>
            <a:endParaRPr lang="ru-RU" sz="1000" dirty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376438946"/>
              </p:ext>
            </p:extLst>
          </p:nvPr>
        </p:nvGraphicFramePr>
        <p:xfrm>
          <a:off x="5248878" y="3656482"/>
          <a:ext cx="3600000" cy="1221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pic>
        <p:nvPicPr>
          <p:cNvPr id="21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0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3272" y="509648"/>
            <a:ext cx="1102418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НАСЕЛЕНИЕ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911951" y="3151039"/>
            <a:ext cx="18937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800" b="1" dirty="0" smtClean="0">
                <a:solidFill>
                  <a:srgbClr val="00B0F0"/>
                </a:solidFill>
              </a:rPr>
              <a:t>УРОВЕНЬ ОБЩЕЙ  БЕЗРАБОТИЦЫ, %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8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9520" y="1669112"/>
            <a:ext cx="173234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ОБЩАЯ </a:t>
            </a:r>
            <a:r>
              <a:rPr lang="ru-RU" sz="1200" b="1" dirty="0" smtClean="0">
                <a:solidFill>
                  <a:srgbClr val="F76321"/>
                </a:solidFill>
              </a:rPr>
              <a:t>ЧИСЛЕННОСТЬ   </a:t>
            </a:r>
          </a:p>
          <a:p>
            <a:pPr algn="ctr">
              <a:lnSpc>
                <a:spcPct val="150000"/>
              </a:lnSpc>
            </a:pPr>
            <a:r>
              <a:rPr lang="ru-RU" sz="1200" b="1" dirty="0" smtClean="0">
                <a:solidFill>
                  <a:srgbClr val="F76321"/>
                </a:solidFill>
              </a:rPr>
              <a:t> 28600</a:t>
            </a:r>
            <a:r>
              <a:rPr lang="ru-RU" b="1" dirty="0" smtClean="0">
                <a:solidFill>
                  <a:srgbClr val="00B0F0"/>
                </a:solidFill>
              </a:rPr>
              <a:t> </a:t>
            </a:r>
            <a:r>
              <a:rPr lang="ru-RU" sz="1200" b="1" dirty="0" smtClean="0">
                <a:solidFill>
                  <a:prstClr val="white">
                    <a:lumMod val="65000"/>
                  </a:prstClr>
                </a:solidFill>
              </a:rPr>
              <a:t>ЧЕЛ.</a:t>
            </a:r>
            <a:endParaRPr lang="ru-RU" sz="1200" b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2834" y="1192058"/>
            <a:ext cx="13468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b="1" dirty="0" smtClean="0">
                <a:solidFill>
                  <a:srgbClr val="00B0F0"/>
                </a:solidFill>
              </a:rPr>
              <a:t>НАЦИОНАЛЬНЫЙ </a:t>
            </a:r>
            <a:r>
              <a:rPr lang="ru-RU" sz="800" b="1" dirty="0">
                <a:solidFill>
                  <a:srgbClr val="00B0F0"/>
                </a:solidFill>
              </a:rPr>
              <a:t>СОСТАВ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11760" y="1330558"/>
            <a:ext cx="2507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ЧИСЛЕННОСТЬ </a:t>
            </a:r>
            <a:r>
              <a:rPr lang="ru-RU" sz="800" b="1" dirty="0">
                <a:solidFill>
                  <a:srgbClr val="00B0F0"/>
                </a:solidFill>
              </a:rPr>
              <a:t>ЭКОНОМИЧЕСКИ </a:t>
            </a:r>
            <a:endParaRPr lang="ru-RU" sz="800" b="1" dirty="0" smtClean="0">
              <a:solidFill>
                <a:srgbClr val="00B0F0"/>
              </a:solidFill>
            </a:endParaRPr>
          </a:p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АКТИВНОГО НАСЕЛЕНИЯ, ТЫС.ЧЕЛ</a:t>
            </a:r>
            <a:endParaRPr lang="ru-RU" sz="800" b="1" dirty="0">
              <a:solidFill>
                <a:srgbClr val="00B0F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47864" y="3104359"/>
            <a:ext cx="2727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ЧИСЛЕННОСТЬ </a:t>
            </a:r>
            <a:r>
              <a:rPr lang="ru-RU" sz="800" b="1" dirty="0">
                <a:solidFill>
                  <a:srgbClr val="00B0F0"/>
                </a:solidFill>
              </a:rPr>
              <a:t>ОФИЦИАЛЬНО ЗАРЕГИСТИРОВАННЫХ </a:t>
            </a:r>
            <a:r>
              <a:rPr lang="ru-RU" sz="800" b="1" dirty="0" smtClean="0">
                <a:solidFill>
                  <a:srgbClr val="00B0F0"/>
                </a:solidFill>
              </a:rPr>
              <a:t>БЕЗРАБОТНЫХ, ЧЕЛ</a:t>
            </a:r>
            <a:endParaRPr lang="ru-RU" sz="800" b="1" dirty="0">
              <a:solidFill>
                <a:srgbClr val="00B0F0"/>
              </a:solidFill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4011629848"/>
              </p:ext>
            </p:extLst>
          </p:nvPr>
        </p:nvGraphicFramePr>
        <p:xfrm>
          <a:off x="2379427" y="1707653"/>
          <a:ext cx="2418535" cy="1278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725144"/>
              </p:ext>
            </p:extLst>
          </p:nvPr>
        </p:nvGraphicFramePr>
        <p:xfrm>
          <a:off x="288790" y="3312343"/>
          <a:ext cx="2664296" cy="1576333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408735"/>
                <a:gridCol w="418037"/>
                <a:gridCol w="445161"/>
                <a:gridCol w="392363"/>
              </a:tblGrid>
              <a:tr h="430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2019</a:t>
                      </a:r>
                      <a:endParaRPr lang="ru-RU" sz="800" b="1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</a:rPr>
                        <a:t>2020</a:t>
                      </a:r>
                      <a:endParaRPr lang="ru-RU" sz="800" b="1" dirty="0" smtClean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2021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126938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Естественное движение населения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387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Родилось </a:t>
                      </a:r>
                      <a:endParaRPr lang="ru-RU" sz="800" b="0" dirty="0" smtClean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/>
                        </a:rPr>
                        <a:t>(</a:t>
                      </a:r>
                      <a:r>
                        <a:rPr lang="ru-RU" sz="800" b="0" dirty="0">
                          <a:effectLst/>
                        </a:rPr>
                        <a:t>без мертворожденных)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233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192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229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13745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Умерло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529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647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737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25387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Естественный прирост (+), убыль (-) населения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</a:rPr>
                        <a:t>-296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-455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</a:rPr>
                        <a:t>-508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126938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Механическое движение населения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45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Число прибывших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967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808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776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13745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Число выбывших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925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779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615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25387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Миграционный прирост (+), убыль (-)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42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16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</a:rPr>
                        <a:t>161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539552" y="2986365"/>
            <a:ext cx="21627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 smtClean="0">
                <a:solidFill>
                  <a:srgbClr val="00B0F0"/>
                </a:solidFill>
                <a:ea typeface="Calibri" pitchFamily="34" charset="0"/>
                <a:cs typeface="Times New Roman" pitchFamily="18" charset="0"/>
              </a:rPr>
              <a:t>ДВИЖЕНИЕ НАСЕЛЕНИЯ, ЧЕЛОВЕК</a:t>
            </a:r>
            <a:endParaRPr lang="ru-RU" sz="800" b="1" dirty="0">
              <a:solidFill>
                <a:srgbClr val="00B0F0"/>
              </a:solidFill>
              <a:cs typeface="Arial" pitchFamily="34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043433508"/>
              </p:ext>
            </p:extLst>
          </p:nvPr>
        </p:nvGraphicFramePr>
        <p:xfrm>
          <a:off x="3419872" y="3494610"/>
          <a:ext cx="2566982" cy="1456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853633501"/>
              </p:ext>
            </p:extLst>
          </p:nvPr>
        </p:nvGraphicFramePr>
        <p:xfrm>
          <a:off x="6516216" y="3507854"/>
          <a:ext cx="2418535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106109554"/>
              </p:ext>
            </p:extLst>
          </p:nvPr>
        </p:nvGraphicFramePr>
        <p:xfrm>
          <a:off x="6156176" y="1436953"/>
          <a:ext cx="1800199" cy="1595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2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33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4276" y="450846"/>
            <a:ext cx="369267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B0F0"/>
                </a:solidFill>
              </a:rPr>
              <a:t>ОСНОВНЫЕ ПОКАЗАТЕЛИ </a:t>
            </a:r>
          </a:p>
          <a:p>
            <a:r>
              <a:rPr lang="ru-RU" sz="1400" b="1" dirty="0" smtClean="0">
                <a:solidFill>
                  <a:srgbClr val="00B0F0"/>
                </a:solidFill>
              </a:rPr>
              <a:t>СОЦИАЛЬНО - ЭКОНОМИЧЕСКОГО РАЗВИТИЯ</a:t>
            </a:r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5331" y="1241845"/>
            <a:ext cx="28935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СРЕДНЕМЕСЯЧНАЯ ОПЛАТА </a:t>
            </a:r>
          </a:p>
          <a:p>
            <a:pPr algn="ctr"/>
            <a:r>
              <a:rPr lang="ru-RU" sz="800" b="1" dirty="0" smtClean="0">
                <a:solidFill>
                  <a:srgbClr val="00B0F0"/>
                </a:solidFill>
              </a:rPr>
              <a:t>ТРУДА РАБОТНИКОВ, ТЫС. РУБ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9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3083" y="1208284"/>
            <a:ext cx="22322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b="1" dirty="0">
                <a:solidFill>
                  <a:srgbClr val="00B0F0"/>
                </a:solidFill>
              </a:rPr>
              <a:t>РЕАЛЬНЫЕ ДЕНЕЖНЫЕ </a:t>
            </a:r>
            <a:r>
              <a:rPr lang="ru-RU" sz="800" b="1" dirty="0" smtClean="0">
                <a:solidFill>
                  <a:srgbClr val="00B0F0"/>
                </a:solidFill>
              </a:rPr>
              <a:t>ДОХОДЫ, ТЫС. РУБ</a:t>
            </a:r>
            <a:endParaRPr lang="ru-RU" sz="800" b="1" dirty="0">
              <a:solidFill>
                <a:srgbClr val="00B0F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1707" y="2710249"/>
            <a:ext cx="75953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76321"/>
                </a:solidFill>
              </a:rPr>
              <a:t>ЧИСЛЕННОСТЬ ЗАРЕГИСТИРОВАННЫХ </a:t>
            </a:r>
            <a:r>
              <a:rPr lang="ru-RU" sz="1200" b="1" dirty="0" smtClean="0">
                <a:solidFill>
                  <a:srgbClr val="F76321"/>
                </a:solidFill>
              </a:rPr>
              <a:t>ПРЕДПРИЯТИЙ</a:t>
            </a:r>
            <a:endParaRPr lang="ru-RU" sz="1200" b="1" dirty="0">
              <a:solidFill>
                <a:srgbClr val="F7632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04248" y="1346783"/>
            <a:ext cx="2232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76321"/>
                </a:solidFill>
              </a:rPr>
              <a:t>ИНДЕКС ПРОМЫШЛЕННОГО </a:t>
            </a:r>
            <a:r>
              <a:rPr lang="ru-RU" sz="1200" b="1" dirty="0" smtClean="0">
                <a:solidFill>
                  <a:srgbClr val="F76321"/>
                </a:solidFill>
              </a:rPr>
              <a:t>ПРОИЗВОДСТВА</a:t>
            </a:r>
            <a:endParaRPr lang="ru-RU" sz="1200" b="1" dirty="0">
              <a:solidFill>
                <a:srgbClr val="F7632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76256" y="1903402"/>
            <a:ext cx="21602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76321"/>
                </a:solidFill>
              </a:rPr>
              <a:t>ИНДЕКС ПОТРЕБИТЕЛЬСКИХ ЦЕН НА ТОВАРЫ И УСЛУГИ</a:t>
            </a: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212123430"/>
              </p:ext>
            </p:extLst>
          </p:nvPr>
        </p:nvGraphicFramePr>
        <p:xfrm>
          <a:off x="124276" y="1503716"/>
          <a:ext cx="2418535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318186799"/>
              </p:ext>
            </p:extLst>
          </p:nvPr>
        </p:nvGraphicFramePr>
        <p:xfrm>
          <a:off x="2762303" y="1529400"/>
          <a:ext cx="2418535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450395349"/>
              </p:ext>
            </p:extLst>
          </p:nvPr>
        </p:nvGraphicFramePr>
        <p:xfrm>
          <a:off x="711708" y="3101791"/>
          <a:ext cx="4063392" cy="1880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195736" y="3042937"/>
            <a:ext cx="84510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solidFill>
                  <a:srgbClr val="00B0F0"/>
                </a:solidFill>
              </a:rPr>
              <a:t>ПО ОТРАСЛЯМ</a:t>
            </a:r>
            <a:endParaRPr lang="ru-RU" sz="800" dirty="0">
              <a:solidFill>
                <a:srgbClr val="00B0F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64508" y="3048119"/>
            <a:ext cx="8531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solidFill>
                  <a:srgbClr val="00B0F0"/>
                </a:solidFill>
              </a:rPr>
              <a:t>ПО </a:t>
            </a:r>
            <a:r>
              <a:rPr lang="ru-RU" sz="800" b="1" dirty="0" smtClean="0">
                <a:solidFill>
                  <a:srgbClr val="00B0F0"/>
                </a:solidFill>
              </a:rPr>
              <a:t>РАЗМЕРАМ</a:t>
            </a:r>
            <a:endParaRPr lang="ru-RU" sz="800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4508" y="1346783"/>
            <a:ext cx="1071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white">
                    <a:lumMod val="50000"/>
                  </a:prstClr>
                </a:solidFill>
              </a:rPr>
              <a:t>83,5 %</a:t>
            </a:r>
            <a:endParaRPr lang="ru-RU" sz="20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94248" y="1920706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white">
                    <a:lumMod val="50000"/>
                  </a:prstClr>
                </a:solidFill>
              </a:rPr>
              <a:t>108,3 %</a:t>
            </a:r>
            <a:endParaRPr lang="ru-RU" sz="20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92080" y="534739"/>
            <a:ext cx="39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ГРИБАНОВСКИЙ  МУНИЦИПАЛЬНЫЙ РАЙОН</a:t>
            </a: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4465902"/>
              </p:ext>
            </p:extLst>
          </p:nvPr>
        </p:nvGraphicFramePr>
        <p:xfrm>
          <a:off x="4186317" y="3263563"/>
          <a:ext cx="3956869" cy="1919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3" name="Picture 2" descr="C:\Documents and Settings\grib\Рабочий стол\Герб.pn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2653"/>
            <a:ext cx="468009" cy="5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04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6824</TotalTime>
  <Words>2068</Words>
  <Application>Microsoft Office PowerPoint</Application>
  <PresentationFormat>Экран (16:9)</PresentationFormat>
  <Paragraphs>588</Paragraphs>
  <Slides>49</Slides>
  <Notes>19</Notes>
  <HiddenSlides>0</HiddenSlides>
  <MMClips>0</MMClips>
  <ScaleCrop>false</ScaleCrop>
  <HeadingPairs>
    <vt:vector size="6" baseType="variant">
      <vt:variant>
        <vt:lpstr>Тема</vt:lpstr>
      </vt:variant>
      <vt:variant>
        <vt:i4>24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74" baseType="lpstr">
      <vt:lpstr>Твердый переплет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1_Твердый переплет</vt:lpstr>
      <vt:lpstr>21_Тема Office</vt:lpstr>
      <vt:lpstr>22_Тема Office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Самодурова Дарья Дмитриевна</dc:creator>
  <cp:lastModifiedBy>admin</cp:lastModifiedBy>
  <cp:revision>946</cp:revision>
  <cp:lastPrinted>2020-10-16T12:08:33Z</cp:lastPrinted>
  <dcterms:created xsi:type="dcterms:W3CDTF">2015-08-03T13:19:45Z</dcterms:created>
  <dcterms:modified xsi:type="dcterms:W3CDTF">2022-09-23T11:58:11Z</dcterms:modified>
</cp:coreProperties>
</file>